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15"/>
  </p:notesMasterIdLst>
  <p:sldIdLst>
    <p:sldId id="256" r:id="rId2"/>
    <p:sldId id="257" r:id="rId3"/>
    <p:sldId id="267" r:id="rId4"/>
    <p:sldId id="258" r:id="rId5"/>
    <p:sldId id="261" r:id="rId6"/>
    <p:sldId id="263" r:id="rId7"/>
    <p:sldId id="264" r:id="rId8"/>
    <p:sldId id="259" r:id="rId9"/>
    <p:sldId id="265" r:id="rId10"/>
    <p:sldId id="260" r:id="rId11"/>
    <p:sldId id="268" r:id="rId12"/>
    <p:sldId id="266"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53"/>
    <p:restoredTop sz="87951"/>
  </p:normalViewPr>
  <p:slideViewPr>
    <p:cSldViewPr snapToGrid="0" snapToObjects="1">
      <p:cViewPr varScale="1">
        <p:scale>
          <a:sx n="66" d="100"/>
          <a:sy n="66" d="100"/>
        </p:scale>
        <p:origin x="1110" y="60"/>
      </p:cViewPr>
      <p:guideLst/>
    </p:cSldViewPr>
  </p:slideViewPr>
  <p:outlineViewPr>
    <p:cViewPr>
      <p:scale>
        <a:sx n="33" d="100"/>
        <a:sy n="33" d="100"/>
      </p:scale>
      <p:origin x="0" y="-3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BAE901-0B53-4CB0-9EA5-85F2B5382416}"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C0D74250-6300-4D44-8BCC-574427D0A348}">
      <dgm:prSet/>
      <dgm:spPr/>
      <dgm:t>
        <a:bodyPr/>
        <a:lstStyle/>
        <a:p>
          <a:r>
            <a:rPr lang="en-US" dirty="0"/>
            <a:t>Regular Meetings </a:t>
          </a:r>
        </a:p>
      </dgm:t>
    </dgm:pt>
    <dgm:pt modelId="{22A30AA9-9F5E-4F35-81F6-422A11BA7B6D}" type="parTrans" cxnId="{A364C7E3-D1AB-4BEE-A003-337EEF2CDBC7}">
      <dgm:prSet/>
      <dgm:spPr/>
      <dgm:t>
        <a:bodyPr/>
        <a:lstStyle/>
        <a:p>
          <a:endParaRPr lang="en-US"/>
        </a:p>
      </dgm:t>
    </dgm:pt>
    <dgm:pt modelId="{74BFCE98-7753-4CB2-A0C8-4369D7B21EAC}" type="sibTrans" cxnId="{A364C7E3-D1AB-4BEE-A003-337EEF2CDBC7}">
      <dgm:prSet/>
      <dgm:spPr/>
      <dgm:t>
        <a:bodyPr/>
        <a:lstStyle/>
        <a:p>
          <a:endParaRPr lang="en-US"/>
        </a:p>
      </dgm:t>
    </dgm:pt>
    <dgm:pt modelId="{DEA7BD08-F589-4D94-8045-3C50E9F79A5F}">
      <dgm:prSet/>
      <dgm:spPr/>
      <dgm:t>
        <a:bodyPr/>
        <a:lstStyle/>
        <a:p>
          <a:r>
            <a:rPr lang="en-US" dirty="0"/>
            <a:t>10-20 staff &amp; faculty</a:t>
          </a:r>
        </a:p>
      </dgm:t>
    </dgm:pt>
    <dgm:pt modelId="{1C313447-9734-48B3-ABE2-A579D09018AD}" type="parTrans" cxnId="{1F76E748-D7A0-4B81-9DF7-F3647F11EDEE}">
      <dgm:prSet/>
      <dgm:spPr/>
      <dgm:t>
        <a:bodyPr/>
        <a:lstStyle/>
        <a:p>
          <a:endParaRPr lang="en-US"/>
        </a:p>
      </dgm:t>
    </dgm:pt>
    <dgm:pt modelId="{E1433E2B-B82F-4C75-95C2-66AF38FDF433}" type="sibTrans" cxnId="{1F76E748-D7A0-4B81-9DF7-F3647F11EDEE}">
      <dgm:prSet/>
      <dgm:spPr/>
      <dgm:t>
        <a:bodyPr/>
        <a:lstStyle/>
        <a:p>
          <a:endParaRPr lang="en-US"/>
        </a:p>
      </dgm:t>
    </dgm:pt>
    <dgm:pt modelId="{98DC86C4-441E-43E7-A36D-2E8F623CC222}">
      <dgm:prSet/>
      <dgm:spPr/>
      <dgm:t>
        <a:bodyPr/>
        <a:lstStyle/>
        <a:p>
          <a:r>
            <a:rPr lang="en-US" dirty="0"/>
            <a:t>Community organizing approach</a:t>
          </a:r>
        </a:p>
      </dgm:t>
    </dgm:pt>
    <dgm:pt modelId="{6E734F99-3ED6-4DEA-A6B1-EA65912FB91E}" type="parTrans" cxnId="{E56D13AF-2F0E-4533-8728-682B0434E016}">
      <dgm:prSet/>
      <dgm:spPr/>
      <dgm:t>
        <a:bodyPr/>
        <a:lstStyle/>
        <a:p>
          <a:endParaRPr lang="en-US"/>
        </a:p>
      </dgm:t>
    </dgm:pt>
    <dgm:pt modelId="{A1BDCDED-F25C-463E-AD3D-30FF1B6E5066}" type="sibTrans" cxnId="{E56D13AF-2F0E-4533-8728-682B0434E016}">
      <dgm:prSet/>
      <dgm:spPr/>
      <dgm:t>
        <a:bodyPr/>
        <a:lstStyle/>
        <a:p>
          <a:endParaRPr lang="en-US"/>
        </a:p>
      </dgm:t>
    </dgm:pt>
    <dgm:pt modelId="{E5B36460-04B8-4467-AA83-0AF28068870A}">
      <dgm:prSet/>
      <dgm:spPr/>
      <dgm:t>
        <a:bodyPr/>
        <a:lstStyle/>
        <a:p>
          <a:r>
            <a:rPr lang="en-US" dirty="0"/>
            <a:t>Lifting up student voices</a:t>
          </a:r>
        </a:p>
      </dgm:t>
    </dgm:pt>
    <dgm:pt modelId="{26F595DF-393D-49CB-B54C-9ED6BE1CD3A4}" type="parTrans" cxnId="{059ABD90-2AA6-4FD4-B4C7-F0CBD99F1D39}">
      <dgm:prSet/>
      <dgm:spPr/>
      <dgm:t>
        <a:bodyPr/>
        <a:lstStyle/>
        <a:p>
          <a:endParaRPr lang="en-US"/>
        </a:p>
      </dgm:t>
    </dgm:pt>
    <dgm:pt modelId="{BD7EA12D-452D-457D-9B4F-DADBB78BE47A}" type="sibTrans" cxnId="{059ABD90-2AA6-4FD4-B4C7-F0CBD99F1D39}">
      <dgm:prSet/>
      <dgm:spPr/>
      <dgm:t>
        <a:bodyPr/>
        <a:lstStyle/>
        <a:p>
          <a:endParaRPr lang="en-US"/>
        </a:p>
      </dgm:t>
    </dgm:pt>
    <dgm:pt modelId="{78AA5F9D-524F-4411-A1EF-2655D152EB84}">
      <dgm:prSet/>
      <dgm:spPr/>
      <dgm:t>
        <a:bodyPr/>
        <a:lstStyle/>
        <a:p>
          <a:r>
            <a:rPr lang="en-US" dirty="0" err="1"/>
            <a:t>barcuw.wordpress.org</a:t>
          </a:r>
          <a:endParaRPr lang="en-US" dirty="0"/>
        </a:p>
      </dgm:t>
    </dgm:pt>
    <dgm:pt modelId="{65DA7B4F-6FA0-4AF6-9ABE-0E6979378D9B}" type="parTrans" cxnId="{A1EFDBAA-9F67-4031-9969-CA11433832D2}">
      <dgm:prSet/>
      <dgm:spPr/>
      <dgm:t>
        <a:bodyPr/>
        <a:lstStyle/>
        <a:p>
          <a:endParaRPr lang="en-US"/>
        </a:p>
      </dgm:t>
    </dgm:pt>
    <dgm:pt modelId="{501E37F1-E3DB-455D-AB96-30589F0C81B2}" type="sibTrans" cxnId="{A1EFDBAA-9F67-4031-9969-CA11433832D2}">
      <dgm:prSet/>
      <dgm:spPr/>
      <dgm:t>
        <a:bodyPr/>
        <a:lstStyle/>
        <a:p>
          <a:endParaRPr lang="en-US"/>
        </a:p>
      </dgm:t>
    </dgm:pt>
    <dgm:pt modelId="{363E13FE-0267-4843-8AFA-43012F7516D1}" type="pres">
      <dgm:prSet presAssocID="{8EBAE901-0B53-4CB0-9EA5-85F2B5382416}" presName="Name0" presStyleCnt="0">
        <dgm:presLayoutVars>
          <dgm:dir/>
          <dgm:animLvl val="lvl"/>
          <dgm:resizeHandles val="exact"/>
        </dgm:presLayoutVars>
      </dgm:prSet>
      <dgm:spPr/>
    </dgm:pt>
    <dgm:pt modelId="{FEAE4F4F-A2F1-B145-BCE7-7F0AD9FD65C5}" type="pres">
      <dgm:prSet presAssocID="{C0D74250-6300-4D44-8BCC-574427D0A348}" presName="linNode" presStyleCnt="0"/>
      <dgm:spPr/>
    </dgm:pt>
    <dgm:pt modelId="{2FD17DE9-E6C5-4C4E-9C44-DA937CF34775}" type="pres">
      <dgm:prSet presAssocID="{C0D74250-6300-4D44-8BCC-574427D0A348}" presName="parentText" presStyleLbl="node1" presStyleIdx="0" presStyleCnt="5">
        <dgm:presLayoutVars>
          <dgm:chMax val="1"/>
          <dgm:bulletEnabled val="1"/>
        </dgm:presLayoutVars>
      </dgm:prSet>
      <dgm:spPr/>
    </dgm:pt>
    <dgm:pt modelId="{6C24D750-4DD4-F440-9391-C08C69A75529}" type="pres">
      <dgm:prSet presAssocID="{74BFCE98-7753-4CB2-A0C8-4369D7B21EAC}" presName="sp" presStyleCnt="0"/>
      <dgm:spPr/>
    </dgm:pt>
    <dgm:pt modelId="{B9A267A7-45AA-DD44-BA05-48BCA1F1D222}" type="pres">
      <dgm:prSet presAssocID="{DEA7BD08-F589-4D94-8045-3C50E9F79A5F}" presName="linNode" presStyleCnt="0"/>
      <dgm:spPr/>
    </dgm:pt>
    <dgm:pt modelId="{E5473139-C3F8-1A4D-8E92-8F64F1C7D3AB}" type="pres">
      <dgm:prSet presAssocID="{DEA7BD08-F589-4D94-8045-3C50E9F79A5F}" presName="parentText" presStyleLbl="node1" presStyleIdx="1" presStyleCnt="5">
        <dgm:presLayoutVars>
          <dgm:chMax val="1"/>
          <dgm:bulletEnabled val="1"/>
        </dgm:presLayoutVars>
      </dgm:prSet>
      <dgm:spPr/>
    </dgm:pt>
    <dgm:pt modelId="{020CA7C3-53F3-8048-BA0D-3E7261B4BF8F}" type="pres">
      <dgm:prSet presAssocID="{E1433E2B-B82F-4C75-95C2-66AF38FDF433}" presName="sp" presStyleCnt="0"/>
      <dgm:spPr/>
    </dgm:pt>
    <dgm:pt modelId="{456E0C64-B8FD-3C4D-92E7-1CD5AD952F6D}" type="pres">
      <dgm:prSet presAssocID="{98DC86C4-441E-43E7-A36D-2E8F623CC222}" presName="linNode" presStyleCnt="0"/>
      <dgm:spPr/>
    </dgm:pt>
    <dgm:pt modelId="{A240310E-190E-884B-9076-D70740B08919}" type="pres">
      <dgm:prSet presAssocID="{98DC86C4-441E-43E7-A36D-2E8F623CC222}" presName="parentText" presStyleLbl="node1" presStyleIdx="2" presStyleCnt="5">
        <dgm:presLayoutVars>
          <dgm:chMax val="1"/>
          <dgm:bulletEnabled val="1"/>
        </dgm:presLayoutVars>
      </dgm:prSet>
      <dgm:spPr/>
    </dgm:pt>
    <dgm:pt modelId="{765B36D1-7F19-D240-8CE3-CF782958E253}" type="pres">
      <dgm:prSet presAssocID="{A1BDCDED-F25C-463E-AD3D-30FF1B6E5066}" presName="sp" presStyleCnt="0"/>
      <dgm:spPr/>
    </dgm:pt>
    <dgm:pt modelId="{91CE8A10-5F2E-C64E-861D-1E046A2DDEE1}" type="pres">
      <dgm:prSet presAssocID="{E5B36460-04B8-4467-AA83-0AF28068870A}" presName="linNode" presStyleCnt="0"/>
      <dgm:spPr/>
    </dgm:pt>
    <dgm:pt modelId="{42ED7C71-818A-1743-AEA8-FA905F41C3AF}" type="pres">
      <dgm:prSet presAssocID="{E5B36460-04B8-4467-AA83-0AF28068870A}" presName="parentText" presStyleLbl="node1" presStyleIdx="3" presStyleCnt="5">
        <dgm:presLayoutVars>
          <dgm:chMax val="1"/>
          <dgm:bulletEnabled val="1"/>
        </dgm:presLayoutVars>
      </dgm:prSet>
      <dgm:spPr/>
    </dgm:pt>
    <dgm:pt modelId="{D1197428-5252-C24E-883C-DFD97DC717C9}" type="pres">
      <dgm:prSet presAssocID="{BD7EA12D-452D-457D-9B4F-DADBB78BE47A}" presName="sp" presStyleCnt="0"/>
      <dgm:spPr/>
    </dgm:pt>
    <dgm:pt modelId="{9C348D4E-B035-FF48-8D73-EF4494D075F5}" type="pres">
      <dgm:prSet presAssocID="{78AA5F9D-524F-4411-A1EF-2655D152EB84}" presName="linNode" presStyleCnt="0"/>
      <dgm:spPr/>
    </dgm:pt>
    <dgm:pt modelId="{B47843C4-FEF7-4C4F-9151-74FB70DC431F}" type="pres">
      <dgm:prSet presAssocID="{78AA5F9D-524F-4411-A1EF-2655D152EB84}" presName="parentText" presStyleLbl="node1" presStyleIdx="4" presStyleCnt="5">
        <dgm:presLayoutVars>
          <dgm:chMax val="1"/>
          <dgm:bulletEnabled val="1"/>
        </dgm:presLayoutVars>
      </dgm:prSet>
      <dgm:spPr/>
    </dgm:pt>
  </dgm:ptLst>
  <dgm:cxnLst>
    <dgm:cxn modelId="{D7803817-8D8A-414A-9F5E-D0D8976C82FC}" type="presOf" srcId="{DEA7BD08-F589-4D94-8045-3C50E9F79A5F}" destId="{E5473139-C3F8-1A4D-8E92-8F64F1C7D3AB}" srcOrd="0" destOrd="0" presId="urn:microsoft.com/office/officeart/2005/8/layout/vList5"/>
    <dgm:cxn modelId="{052FBB64-C0B0-E64E-8F96-DCE6BFEC869C}" type="presOf" srcId="{8EBAE901-0B53-4CB0-9EA5-85F2B5382416}" destId="{363E13FE-0267-4843-8AFA-43012F7516D1}" srcOrd="0" destOrd="0" presId="urn:microsoft.com/office/officeart/2005/8/layout/vList5"/>
    <dgm:cxn modelId="{1F76E748-D7A0-4B81-9DF7-F3647F11EDEE}" srcId="{8EBAE901-0B53-4CB0-9EA5-85F2B5382416}" destId="{DEA7BD08-F589-4D94-8045-3C50E9F79A5F}" srcOrd="1" destOrd="0" parTransId="{1C313447-9734-48B3-ABE2-A579D09018AD}" sibTransId="{E1433E2B-B82F-4C75-95C2-66AF38FDF433}"/>
    <dgm:cxn modelId="{BAE15E70-C271-2245-83E4-CC229E61E2B3}" type="presOf" srcId="{E5B36460-04B8-4467-AA83-0AF28068870A}" destId="{42ED7C71-818A-1743-AEA8-FA905F41C3AF}" srcOrd="0" destOrd="0" presId="urn:microsoft.com/office/officeart/2005/8/layout/vList5"/>
    <dgm:cxn modelId="{059ABD90-2AA6-4FD4-B4C7-F0CBD99F1D39}" srcId="{8EBAE901-0B53-4CB0-9EA5-85F2B5382416}" destId="{E5B36460-04B8-4467-AA83-0AF28068870A}" srcOrd="3" destOrd="0" parTransId="{26F595DF-393D-49CB-B54C-9ED6BE1CD3A4}" sibTransId="{BD7EA12D-452D-457D-9B4F-DADBB78BE47A}"/>
    <dgm:cxn modelId="{4EF3629C-4905-0749-B7A0-8A4C6500D068}" type="presOf" srcId="{98DC86C4-441E-43E7-A36D-2E8F623CC222}" destId="{A240310E-190E-884B-9076-D70740B08919}" srcOrd="0" destOrd="0" presId="urn:microsoft.com/office/officeart/2005/8/layout/vList5"/>
    <dgm:cxn modelId="{A1EFDBAA-9F67-4031-9969-CA11433832D2}" srcId="{8EBAE901-0B53-4CB0-9EA5-85F2B5382416}" destId="{78AA5F9D-524F-4411-A1EF-2655D152EB84}" srcOrd="4" destOrd="0" parTransId="{65DA7B4F-6FA0-4AF6-9ABE-0E6979378D9B}" sibTransId="{501E37F1-E3DB-455D-AB96-30589F0C81B2}"/>
    <dgm:cxn modelId="{E56D13AF-2F0E-4533-8728-682B0434E016}" srcId="{8EBAE901-0B53-4CB0-9EA5-85F2B5382416}" destId="{98DC86C4-441E-43E7-A36D-2E8F623CC222}" srcOrd="2" destOrd="0" parTransId="{6E734F99-3ED6-4DEA-A6B1-EA65912FB91E}" sibTransId="{A1BDCDED-F25C-463E-AD3D-30FF1B6E5066}"/>
    <dgm:cxn modelId="{665D8ABD-9841-B04C-9C84-471DD1DAC739}" type="presOf" srcId="{78AA5F9D-524F-4411-A1EF-2655D152EB84}" destId="{B47843C4-FEF7-4C4F-9151-74FB70DC431F}" srcOrd="0" destOrd="0" presId="urn:microsoft.com/office/officeart/2005/8/layout/vList5"/>
    <dgm:cxn modelId="{A364C7E3-D1AB-4BEE-A003-337EEF2CDBC7}" srcId="{8EBAE901-0B53-4CB0-9EA5-85F2B5382416}" destId="{C0D74250-6300-4D44-8BCC-574427D0A348}" srcOrd="0" destOrd="0" parTransId="{22A30AA9-9F5E-4F35-81F6-422A11BA7B6D}" sibTransId="{74BFCE98-7753-4CB2-A0C8-4369D7B21EAC}"/>
    <dgm:cxn modelId="{E6661DF3-E815-E845-90F6-BB46A537FD51}" type="presOf" srcId="{C0D74250-6300-4D44-8BCC-574427D0A348}" destId="{2FD17DE9-E6C5-4C4E-9C44-DA937CF34775}" srcOrd="0" destOrd="0" presId="urn:microsoft.com/office/officeart/2005/8/layout/vList5"/>
    <dgm:cxn modelId="{1BFA7356-4EAD-2E41-ADD6-40AD00FB4489}" type="presParOf" srcId="{363E13FE-0267-4843-8AFA-43012F7516D1}" destId="{FEAE4F4F-A2F1-B145-BCE7-7F0AD9FD65C5}" srcOrd="0" destOrd="0" presId="urn:microsoft.com/office/officeart/2005/8/layout/vList5"/>
    <dgm:cxn modelId="{D17335B1-A516-0144-958D-A9C164DC1CF8}" type="presParOf" srcId="{FEAE4F4F-A2F1-B145-BCE7-7F0AD9FD65C5}" destId="{2FD17DE9-E6C5-4C4E-9C44-DA937CF34775}" srcOrd="0" destOrd="0" presId="urn:microsoft.com/office/officeart/2005/8/layout/vList5"/>
    <dgm:cxn modelId="{BD40A7FB-8468-654B-89F7-5D087AF221F2}" type="presParOf" srcId="{363E13FE-0267-4843-8AFA-43012F7516D1}" destId="{6C24D750-4DD4-F440-9391-C08C69A75529}" srcOrd="1" destOrd="0" presId="urn:microsoft.com/office/officeart/2005/8/layout/vList5"/>
    <dgm:cxn modelId="{3F50B847-87C2-7C48-A74B-18BE4115ECEE}" type="presParOf" srcId="{363E13FE-0267-4843-8AFA-43012F7516D1}" destId="{B9A267A7-45AA-DD44-BA05-48BCA1F1D222}" srcOrd="2" destOrd="0" presId="urn:microsoft.com/office/officeart/2005/8/layout/vList5"/>
    <dgm:cxn modelId="{8A0CFF72-385C-2444-B9F7-E683E3A7EA4A}" type="presParOf" srcId="{B9A267A7-45AA-DD44-BA05-48BCA1F1D222}" destId="{E5473139-C3F8-1A4D-8E92-8F64F1C7D3AB}" srcOrd="0" destOrd="0" presId="urn:microsoft.com/office/officeart/2005/8/layout/vList5"/>
    <dgm:cxn modelId="{B59DEC1A-69A5-3745-8296-ADDCA34DCA00}" type="presParOf" srcId="{363E13FE-0267-4843-8AFA-43012F7516D1}" destId="{020CA7C3-53F3-8048-BA0D-3E7261B4BF8F}" srcOrd="3" destOrd="0" presId="urn:microsoft.com/office/officeart/2005/8/layout/vList5"/>
    <dgm:cxn modelId="{09A9DB22-FEA7-8F42-81A8-B5156A83FB75}" type="presParOf" srcId="{363E13FE-0267-4843-8AFA-43012F7516D1}" destId="{456E0C64-B8FD-3C4D-92E7-1CD5AD952F6D}" srcOrd="4" destOrd="0" presId="urn:microsoft.com/office/officeart/2005/8/layout/vList5"/>
    <dgm:cxn modelId="{18D50BDE-BCEB-3943-90E1-FC8460A947E3}" type="presParOf" srcId="{456E0C64-B8FD-3C4D-92E7-1CD5AD952F6D}" destId="{A240310E-190E-884B-9076-D70740B08919}" srcOrd="0" destOrd="0" presId="urn:microsoft.com/office/officeart/2005/8/layout/vList5"/>
    <dgm:cxn modelId="{B0F0D044-C708-3C4C-9A21-DD338147233E}" type="presParOf" srcId="{363E13FE-0267-4843-8AFA-43012F7516D1}" destId="{765B36D1-7F19-D240-8CE3-CF782958E253}" srcOrd="5" destOrd="0" presId="urn:microsoft.com/office/officeart/2005/8/layout/vList5"/>
    <dgm:cxn modelId="{32B1D4AC-CCC2-CF41-B27C-7C4CE9A8462A}" type="presParOf" srcId="{363E13FE-0267-4843-8AFA-43012F7516D1}" destId="{91CE8A10-5F2E-C64E-861D-1E046A2DDEE1}" srcOrd="6" destOrd="0" presId="urn:microsoft.com/office/officeart/2005/8/layout/vList5"/>
    <dgm:cxn modelId="{7500C4F7-3777-064A-96BC-50AC17B9480B}" type="presParOf" srcId="{91CE8A10-5F2E-C64E-861D-1E046A2DDEE1}" destId="{42ED7C71-818A-1743-AEA8-FA905F41C3AF}" srcOrd="0" destOrd="0" presId="urn:microsoft.com/office/officeart/2005/8/layout/vList5"/>
    <dgm:cxn modelId="{6C780514-1DB3-7F40-BFC7-0260CFDB138A}" type="presParOf" srcId="{363E13FE-0267-4843-8AFA-43012F7516D1}" destId="{D1197428-5252-C24E-883C-DFD97DC717C9}" srcOrd="7" destOrd="0" presId="urn:microsoft.com/office/officeart/2005/8/layout/vList5"/>
    <dgm:cxn modelId="{40B7CEA5-4F3F-DD41-AF05-1570FE40910F}" type="presParOf" srcId="{363E13FE-0267-4843-8AFA-43012F7516D1}" destId="{9C348D4E-B035-FF48-8D73-EF4494D075F5}" srcOrd="8" destOrd="0" presId="urn:microsoft.com/office/officeart/2005/8/layout/vList5"/>
    <dgm:cxn modelId="{CCDE4526-6615-2643-B04B-D4ED30DF312D}" type="presParOf" srcId="{9C348D4E-B035-FF48-8D73-EF4494D075F5}" destId="{B47843C4-FEF7-4C4F-9151-74FB70DC431F}"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D6FA6E-2A5D-46A5-95D1-7C006C49722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D49B14D-B775-4FC7-B923-AFFF5FEF6CF7}">
      <dgm:prSet/>
      <dgm:spPr/>
      <dgm:t>
        <a:bodyPr/>
        <a:lstStyle/>
        <a:p>
          <a:pPr algn="ctr"/>
          <a:r>
            <a:rPr lang="en-US" u="none" dirty="0"/>
            <a:t>Draft in progress</a:t>
          </a:r>
        </a:p>
      </dgm:t>
    </dgm:pt>
    <dgm:pt modelId="{657DC759-3D98-41F1-94DF-829D89D1739C}" type="parTrans" cxnId="{8C1F96CF-894B-469A-931C-EEFD81D345FE}">
      <dgm:prSet/>
      <dgm:spPr/>
      <dgm:t>
        <a:bodyPr/>
        <a:lstStyle/>
        <a:p>
          <a:endParaRPr lang="en-US"/>
        </a:p>
      </dgm:t>
    </dgm:pt>
    <dgm:pt modelId="{BD73E4B8-A09E-4A38-BB86-B94B38A3AA08}" type="sibTrans" cxnId="{8C1F96CF-894B-469A-931C-EEFD81D345FE}">
      <dgm:prSet/>
      <dgm:spPr/>
      <dgm:t>
        <a:bodyPr/>
        <a:lstStyle/>
        <a:p>
          <a:endParaRPr lang="en-US"/>
        </a:p>
      </dgm:t>
    </dgm:pt>
    <dgm:pt modelId="{321A7407-AD8A-412E-96E1-036BA10BE1AE}">
      <dgm:prSet/>
      <dgm:spPr/>
      <dgm:t>
        <a:bodyPr/>
        <a:lstStyle/>
        <a:p>
          <a:pPr algn="ctr"/>
          <a:r>
            <a:rPr lang="en-US" dirty="0"/>
            <a:t>Feedback &amp; pilot groups</a:t>
          </a:r>
        </a:p>
      </dgm:t>
    </dgm:pt>
    <dgm:pt modelId="{C23215EB-9DB9-40B8-A27D-37AF4503186D}" type="parTrans" cxnId="{8C209D0C-3E83-48C4-B6D3-39D951AD5938}">
      <dgm:prSet/>
      <dgm:spPr/>
      <dgm:t>
        <a:bodyPr/>
        <a:lstStyle/>
        <a:p>
          <a:endParaRPr lang="en-US"/>
        </a:p>
      </dgm:t>
    </dgm:pt>
    <dgm:pt modelId="{0B5B74E3-DAC6-4E5E-B5CD-0FB583AB2C4C}" type="sibTrans" cxnId="{8C209D0C-3E83-48C4-B6D3-39D951AD5938}">
      <dgm:prSet/>
      <dgm:spPr/>
      <dgm:t>
        <a:bodyPr/>
        <a:lstStyle/>
        <a:p>
          <a:endParaRPr lang="en-US"/>
        </a:p>
      </dgm:t>
    </dgm:pt>
    <dgm:pt modelId="{ED8E6D83-D4C6-7148-B50F-386AC5CCBAA6}" type="pres">
      <dgm:prSet presAssocID="{8AD6FA6E-2A5D-46A5-95D1-7C006C49722B}" presName="linear" presStyleCnt="0">
        <dgm:presLayoutVars>
          <dgm:animLvl val="lvl"/>
          <dgm:resizeHandles val="exact"/>
        </dgm:presLayoutVars>
      </dgm:prSet>
      <dgm:spPr/>
    </dgm:pt>
    <dgm:pt modelId="{CDD663AA-7AC2-4A41-AE4C-5701CB4B6396}" type="pres">
      <dgm:prSet presAssocID="{CD49B14D-B775-4FC7-B923-AFFF5FEF6CF7}" presName="parentText" presStyleLbl="node1" presStyleIdx="0" presStyleCnt="2">
        <dgm:presLayoutVars>
          <dgm:chMax val="0"/>
          <dgm:bulletEnabled val="1"/>
        </dgm:presLayoutVars>
      </dgm:prSet>
      <dgm:spPr/>
    </dgm:pt>
    <dgm:pt modelId="{8B8327BC-648B-7442-A3E2-FB2309046A1C}" type="pres">
      <dgm:prSet presAssocID="{BD73E4B8-A09E-4A38-BB86-B94B38A3AA08}" presName="spacer" presStyleCnt="0"/>
      <dgm:spPr/>
    </dgm:pt>
    <dgm:pt modelId="{6D4FAE9B-E984-264D-ADD8-9D16635D33B6}" type="pres">
      <dgm:prSet presAssocID="{321A7407-AD8A-412E-96E1-036BA10BE1AE}" presName="parentText" presStyleLbl="node1" presStyleIdx="1" presStyleCnt="2">
        <dgm:presLayoutVars>
          <dgm:chMax val="0"/>
          <dgm:bulletEnabled val="1"/>
        </dgm:presLayoutVars>
      </dgm:prSet>
      <dgm:spPr/>
    </dgm:pt>
  </dgm:ptLst>
  <dgm:cxnLst>
    <dgm:cxn modelId="{8C209D0C-3E83-48C4-B6D3-39D951AD5938}" srcId="{8AD6FA6E-2A5D-46A5-95D1-7C006C49722B}" destId="{321A7407-AD8A-412E-96E1-036BA10BE1AE}" srcOrd="1" destOrd="0" parTransId="{C23215EB-9DB9-40B8-A27D-37AF4503186D}" sibTransId="{0B5B74E3-DAC6-4E5E-B5CD-0FB583AB2C4C}"/>
    <dgm:cxn modelId="{D8B12E47-64D5-434D-87E3-5479A1925068}" type="presOf" srcId="{8AD6FA6E-2A5D-46A5-95D1-7C006C49722B}" destId="{ED8E6D83-D4C6-7148-B50F-386AC5CCBAA6}" srcOrd="0" destOrd="0" presId="urn:microsoft.com/office/officeart/2005/8/layout/vList2"/>
    <dgm:cxn modelId="{7ADE466A-FB4E-E94C-8750-50ECB02EE0A8}" type="presOf" srcId="{321A7407-AD8A-412E-96E1-036BA10BE1AE}" destId="{6D4FAE9B-E984-264D-ADD8-9D16635D33B6}" srcOrd="0" destOrd="0" presId="urn:microsoft.com/office/officeart/2005/8/layout/vList2"/>
    <dgm:cxn modelId="{057FC772-13F6-9143-8C3A-672E3083C0B8}" type="presOf" srcId="{CD49B14D-B775-4FC7-B923-AFFF5FEF6CF7}" destId="{CDD663AA-7AC2-4A41-AE4C-5701CB4B6396}" srcOrd="0" destOrd="0" presId="urn:microsoft.com/office/officeart/2005/8/layout/vList2"/>
    <dgm:cxn modelId="{8C1F96CF-894B-469A-931C-EEFD81D345FE}" srcId="{8AD6FA6E-2A5D-46A5-95D1-7C006C49722B}" destId="{CD49B14D-B775-4FC7-B923-AFFF5FEF6CF7}" srcOrd="0" destOrd="0" parTransId="{657DC759-3D98-41F1-94DF-829D89D1739C}" sibTransId="{BD73E4B8-A09E-4A38-BB86-B94B38A3AA08}"/>
    <dgm:cxn modelId="{FC1F2D2C-40A1-8E4D-9387-C6274A4294A0}" type="presParOf" srcId="{ED8E6D83-D4C6-7148-B50F-386AC5CCBAA6}" destId="{CDD663AA-7AC2-4A41-AE4C-5701CB4B6396}" srcOrd="0" destOrd="0" presId="urn:microsoft.com/office/officeart/2005/8/layout/vList2"/>
    <dgm:cxn modelId="{E46B4528-8DB5-2145-AB8E-682144AA7E2C}" type="presParOf" srcId="{ED8E6D83-D4C6-7148-B50F-386AC5CCBAA6}" destId="{8B8327BC-648B-7442-A3E2-FB2309046A1C}" srcOrd="1" destOrd="0" presId="urn:microsoft.com/office/officeart/2005/8/layout/vList2"/>
    <dgm:cxn modelId="{0DF0A84B-9657-474E-B216-BEF7BF3DF026}" type="presParOf" srcId="{ED8E6D83-D4C6-7148-B50F-386AC5CCBAA6}" destId="{6D4FAE9B-E984-264D-ADD8-9D16635D33B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17DE9-E6C5-4C4E-9C44-DA937CF34775}">
      <dsp:nvSpPr>
        <dsp:cNvPr id="0" name=""/>
        <dsp:cNvSpPr/>
      </dsp:nvSpPr>
      <dsp:spPr>
        <a:xfrm>
          <a:off x="3530569" y="1840"/>
          <a:ext cx="3971890" cy="80491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Regular Meetings </a:t>
          </a:r>
        </a:p>
      </dsp:txBody>
      <dsp:txXfrm>
        <a:off x="3569862" y="41133"/>
        <a:ext cx="3893304" cy="726326"/>
      </dsp:txXfrm>
    </dsp:sp>
    <dsp:sp modelId="{E5473139-C3F8-1A4D-8E92-8F64F1C7D3AB}">
      <dsp:nvSpPr>
        <dsp:cNvPr id="0" name=""/>
        <dsp:cNvSpPr/>
      </dsp:nvSpPr>
      <dsp:spPr>
        <a:xfrm>
          <a:off x="3530569" y="846999"/>
          <a:ext cx="3971890" cy="80491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10-20 staff &amp; faculty</a:t>
          </a:r>
        </a:p>
      </dsp:txBody>
      <dsp:txXfrm>
        <a:off x="3569862" y="886292"/>
        <a:ext cx="3893304" cy="726326"/>
      </dsp:txXfrm>
    </dsp:sp>
    <dsp:sp modelId="{A240310E-190E-884B-9076-D70740B08919}">
      <dsp:nvSpPr>
        <dsp:cNvPr id="0" name=""/>
        <dsp:cNvSpPr/>
      </dsp:nvSpPr>
      <dsp:spPr>
        <a:xfrm>
          <a:off x="3530569" y="1692158"/>
          <a:ext cx="3971890" cy="80491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Community organizing approach</a:t>
          </a:r>
        </a:p>
      </dsp:txBody>
      <dsp:txXfrm>
        <a:off x="3569862" y="1731451"/>
        <a:ext cx="3893304" cy="726326"/>
      </dsp:txXfrm>
    </dsp:sp>
    <dsp:sp modelId="{42ED7C71-818A-1743-AEA8-FA905F41C3AF}">
      <dsp:nvSpPr>
        <dsp:cNvPr id="0" name=""/>
        <dsp:cNvSpPr/>
      </dsp:nvSpPr>
      <dsp:spPr>
        <a:xfrm>
          <a:off x="3530569" y="2537316"/>
          <a:ext cx="3971890" cy="80491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Lifting up student voices</a:t>
          </a:r>
        </a:p>
      </dsp:txBody>
      <dsp:txXfrm>
        <a:off x="3569862" y="2576609"/>
        <a:ext cx="3893304" cy="726326"/>
      </dsp:txXfrm>
    </dsp:sp>
    <dsp:sp modelId="{B47843C4-FEF7-4C4F-9151-74FB70DC431F}">
      <dsp:nvSpPr>
        <dsp:cNvPr id="0" name=""/>
        <dsp:cNvSpPr/>
      </dsp:nvSpPr>
      <dsp:spPr>
        <a:xfrm>
          <a:off x="3530569" y="3382475"/>
          <a:ext cx="3971890" cy="80491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err="1"/>
            <a:t>barcuw.wordpress.org</a:t>
          </a:r>
          <a:endParaRPr lang="en-US" sz="2500" kern="1200" dirty="0"/>
        </a:p>
      </dsp:txBody>
      <dsp:txXfrm>
        <a:off x="3569862" y="3421768"/>
        <a:ext cx="3893304" cy="726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663AA-7AC2-4A41-AE4C-5701CB4B6396}">
      <dsp:nvSpPr>
        <dsp:cNvPr id="0" name=""/>
        <dsp:cNvSpPr/>
      </dsp:nvSpPr>
      <dsp:spPr>
        <a:xfrm>
          <a:off x="0" y="18272"/>
          <a:ext cx="4334816" cy="163626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u="none" kern="1200" dirty="0"/>
            <a:t>Draft in progress</a:t>
          </a:r>
        </a:p>
      </dsp:txBody>
      <dsp:txXfrm>
        <a:off x="79876" y="98148"/>
        <a:ext cx="4175064" cy="1476511"/>
      </dsp:txXfrm>
    </dsp:sp>
    <dsp:sp modelId="{6D4FAE9B-E984-264D-ADD8-9D16635D33B6}">
      <dsp:nvSpPr>
        <dsp:cNvPr id="0" name=""/>
        <dsp:cNvSpPr/>
      </dsp:nvSpPr>
      <dsp:spPr>
        <a:xfrm>
          <a:off x="0" y="1784135"/>
          <a:ext cx="4334816" cy="1636263"/>
        </a:xfrm>
        <a:prstGeom prst="roundRect">
          <a:avLst/>
        </a:prstGeom>
        <a:solidFill>
          <a:schemeClr val="accent2">
            <a:hueOff val="2999665"/>
            <a:satOff val="-10248"/>
            <a:lumOff val="-107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t>Feedback &amp; pilot groups</a:t>
          </a:r>
        </a:p>
      </dsp:txBody>
      <dsp:txXfrm>
        <a:off x="79876" y="1864011"/>
        <a:ext cx="4175064" cy="147651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725793-D773-9D45-9FBA-4A23BA5395E6}" type="datetimeFigureOut">
              <a:rPr lang="en-US" smtClean="0"/>
              <a:t>11/3/2021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4936FF-3206-6349-85BA-37CEF1B40F37}" type="slidenum">
              <a:rPr lang="en-US" smtClean="0"/>
              <a:t>‹#›</a:t>
            </a:fld>
            <a:endParaRPr lang="en-US"/>
          </a:p>
        </p:txBody>
      </p:sp>
    </p:spTree>
    <p:extLst>
      <p:ext uri="{BB962C8B-B14F-4D97-AF65-F5344CB8AC3E}">
        <p14:creationId xmlns:p14="http://schemas.microsoft.com/office/powerpoint/2010/main" val="2275567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inacollective.co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AARON</a:t>
            </a:r>
          </a:p>
        </p:txBody>
      </p:sp>
      <p:sp>
        <p:nvSpPr>
          <p:cNvPr id="4" name="Slide Number Placeholder 3"/>
          <p:cNvSpPr>
            <a:spLocks noGrp="1"/>
          </p:cNvSpPr>
          <p:nvPr>
            <p:ph type="sldNum" sz="quarter" idx="5"/>
          </p:nvPr>
        </p:nvSpPr>
        <p:spPr/>
        <p:txBody>
          <a:bodyPr/>
          <a:lstStyle/>
          <a:p>
            <a:fld id="{054936FF-3206-6349-85BA-37CEF1B40F37}" type="slidenum">
              <a:rPr lang="en-US" smtClean="0"/>
              <a:t>1</a:t>
            </a:fld>
            <a:endParaRPr lang="en-US"/>
          </a:p>
        </p:txBody>
      </p:sp>
    </p:spTree>
    <p:extLst>
      <p:ext uri="{BB962C8B-B14F-4D97-AF65-F5344CB8AC3E}">
        <p14:creationId xmlns:p14="http://schemas.microsoft.com/office/powerpoint/2010/main" val="387932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GAVIN</a:t>
            </a:r>
          </a:p>
        </p:txBody>
      </p:sp>
      <p:sp>
        <p:nvSpPr>
          <p:cNvPr id="4" name="Slide Number Placeholder 3"/>
          <p:cNvSpPr>
            <a:spLocks noGrp="1"/>
          </p:cNvSpPr>
          <p:nvPr>
            <p:ph type="sldNum" sz="quarter" idx="5"/>
          </p:nvPr>
        </p:nvSpPr>
        <p:spPr/>
        <p:txBody>
          <a:bodyPr/>
          <a:lstStyle/>
          <a:p>
            <a:fld id="{054936FF-3206-6349-85BA-37CEF1B40F37}" type="slidenum">
              <a:rPr lang="en-US" smtClean="0"/>
              <a:t>2</a:t>
            </a:fld>
            <a:endParaRPr lang="en-US"/>
          </a:p>
        </p:txBody>
      </p:sp>
    </p:spTree>
    <p:extLst>
      <p:ext uri="{BB962C8B-B14F-4D97-AF65-F5344CB8AC3E}">
        <p14:creationId xmlns:p14="http://schemas.microsoft.com/office/powerpoint/2010/main" val="2025576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HALEY</a:t>
            </a:r>
          </a:p>
        </p:txBody>
      </p:sp>
      <p:sp>
        <p:nvSpPr>
          <p:cNvPr id="4" name="Slide Number Placeholder 3"/>
          <p:cNvSpPr>
            <a:spLocks noGrp="1"/>
          </p:cNvSpPr>
          <p:nvPr>
            <p:ph type="sldNum" sz="quarter" idx="5"/>
          </p:nvPr>
        </p:nvSpPr>
        <p:spPr/>
        <p:txBody>
          <a:bodyPr/>
          <a:lstStyle/>
          <a:p>
            <a:fld id="{054936FF-3206-6349-85BA-37CEF1B40F37}" type="slidenum">
              <a:rPr lang="en-US" smtClean="0"/>
              <a:t>3</a:t>
            </a:fld>
            <a:endParaRPr lang="en-US"/>
          </a:p>
        </p:txBody>
      </p:sp>
    </p:spTree>
    <p:extLst>
      <p:ext uri="{BB962C8B-B14F-4D97-AF65-F5344CB8AC3E}">
        <p14:creationId xmlns:p14="http://schemas.microsoft.com/office/powerpoint/2010/main" val="335816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AARON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a group of community engagement professionals at UW who began meeting regularly after the murder of George Floyd to advocate and agitate for concrete actions supporting racial justice and equity on campus. Our current mission includes: (1) moving beyond statements of solidarity to campus actions that are anti-racist and work against white supremacy at UW; (2) leveraging our power at UW to work towards dismantling white supremacy at our institution and in our community; and (3) building upon the decades of work by BIPOC-led organizations and aligning our work with their current goals and actions.</a:t>
            </a:r>
          </a:p>
          <a:p>
            <a:endParaRPr lang="en-US" dirty="0"/>
          </a:p>
        </p:txBody>
      </p:sp>
      <p:sp>
        <p:nvSpPr>
          <p:cNvPr id="4" name="Slide Number Placeholder 3"/>
          <p:cNvSpPr>
            <a:spLocks noGrp="1"/>
          </p:cNvSpPr>
          <p:nvPr>
            <p:ph type="sldNum" sz="quarter" idx="5"/>
          </p:nvPr>
        </p:nvSpPr>
        <p:spPr/>
        <p:txBody>
          <a:bodyPr/>
          <a:lstStyle/>
          <a:p>
            <a:fld id="{054936FF-3206-6349-85BA-37CEF1B40F37}" type="slidenum">
              <a:rPr lang="en-US" smtClean="0"/>
              <a:t>4</a:t>
            </a:fld>
            <a:endParaRPr lang="en-US"/>
          </a:p>
        </p:txBody>
      </p:sp>
    </p:spTree>
    <p:extLst>
      <p:ext uri="{BB962C8B-B14F-4D97-AF65-F5344CB8AC3E}">
        <p14:creationId xmlns:p14="http://schemas.microsoft.com/office/powerpoint/2010/main" val="2632309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GAVIN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Whether this rubric is ultimately used to externally evaluate units or to self-evaluate, the point of this project is to help facilitate conversation about the ways we reinforce racist practices in our departments and to offer resources that will result in actual change for the communities of color and other marginalized groups on our campus. Our guiding beliefs for this document are:</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054936FF-3206-6349-85BA-37CEF1B40F37}" type="slidenum">
              <a:rPr lang="en-US" smtClean="0"/>
              <a:t>5</a:t>
            </a:fld>
            <a:endParaRPr lang="en-US"/>
          </a:p>
        </p:txBody>
      </p:sp>
    </p:spTree>
    <p:extLst>
      <p:ext uri="{BB962C8B-B14F-4D97-AF65-F5344CB8AC3E}">
        <p14:creationId xmlns:p14="http://schemas.microsoft.com/office/powerpoint/2010/main" val="1639710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HALEY</a:t>
            </a:r>
          </a:p>
        </p:txBody>
      </p:sp>
      <p:sp>
        <p:nvSpPr>
          <p:cNvPr id="4" name="Slide Number Placeholder 3"/>
          <p:cNvSpPr>
            <a:spLocks noGrp="1"/>
          </p:cNvSpPr>
          <p:nvPr>
            <p:ph type="sldNum" sz="quarter" idx="5"/>
          </p:nvPr>
        </p:nvSpPr>
        <p:spPr/>
        <p:txBody>
          <a:bodyPr/>
          <a:lstStyle/>
          <a:p>
            <a:fld id="{054936FF-3206-6349-85BA-37CEF1B40F37}" type="slidenum">
              <a:rPr lang="en-US" smtClean="0"/>
              <a:t>6</a:t>
            </a:fld>
            <a:endParaRPr lang="en-US"/>
          </a:p>
        </p:txBody>
      </p:sp>
    </p:spTree>
    <p:extLst>
      <p:ext uri="{BB962C8B-B14F-4D97-AF65-F5344CB8AC3E}">
        <p14:creationId xmlns:p14="http://schemas.microsoft.com/office/powerpoint/2010/main" val="3224044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AARON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still in progress creating a first full draft of the rubric, which will include a glossary of terms and resource guide. We have secured funds for the</a:t>
            </a:r>
            <a:r>
              <a:rPr lang="en-US" dirty="0">
                <a:hlinkClick r:id="rId3"/>
              </a:rPr>
              <a:t> </a:t>
            </a:r>
            <a:r>
              <a:rPr lang="en-US" u="sng" dirty="0">
                <a:hlinkClick r:id="rId3"/>
              </a:rPr>
              <a:t>NINA Collective</a:t>
            </a:r>
            <a:r>
              <a:rPr lang="en-US" dirty="0"/>
              <a:t> to review our first draft once completed this fall. We are seeking a pilot group of department leaders who are willing to test drive the rubric in their home departments, and provide feedback for revision. We hope to have a complete revised draft by spring, ready for more units to implement in mid-2022.</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research, we found no other comparable tool for campus use, though we have drawn upon many resources created by BIPOC-led organizations, community leaders, and scholars. We did find some heuristic tools that were driven by the idea of “how to create an anti-racist organization,” but again, these needed to be adapted for campuses. We see this as a living document to be improved upon by anti-racist advocates at UW-Madison and in our community for years to come.</a:t>
            </a:r>
            <a:endParaRPr lang="en-US" b="0" dirty="0">
              <a:effectLst/>
            </a:endParaRPr>
          </a:p>
        </p:txBody>
      </p:sp>
      <p:sp>
        <p:nvSpPr>
          <p:cNvPr id="4" name="Slide Number Placeholder 3"/>
          <p:cNvSpPr>
            <a:spLocks noGrp="1"/>
          </p:cNvSpPr>
          <p:nvPr>
            <p:ph type="sldNum" sz="quarter" idx="5"/>
          </p:nvPr>
        </p:nvSpPr>
        <p:spPr/>
        <p:txBody>
          <a:bodyPr/>
          <a:lstStyle/>
          <a:p>
            <a:fld id="{054936FF-3206-6349-85BA-37CEF1B40F37}" type="slidenum">
              <a:rPr lang="en-US" smtClean="0"/>
              <a:t>7</a:t>
            </a:fld>
            <a:endParaRPr lang="en-US"/>
          </a:p>
        </p:txBody>
      </p:sp>
    </p:spTree>
    <p:extLst>
      <p:ext uri="{BB962C8B-B14F-4D97-AF65-F5344CB8AC3E}">
        <p14:creationId xmlns:p14="http://schemas.microsoft.com/office/powerpoint/2010/main" val="1298176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GAVIN</a:t>
            </a:r>
          </a:p>
        </p:txBody>
      </p:sp>
      <p:sp>
        <p:nvSpPr>
          <p:cNvPr id="4" name="Slide Number Placeholder 3"/>
          <p:cNvSpPr>
            <a:spLocks noGrp="1"/>
          </p:cNvSpPr>
          <p:nvPr>
            <p:ph type="sldNum" sz="quarter" idx="5"/>
          </p:nvPr>
        </p:nvSpPr>
        <p:spPr/>
        <p:txBody>
          <a:bodyPr/>
          <a:lstStyle/>
          <a:p>
            <a:fld id="{054936FF-3206-6349-85BA-37CEF1B40F37}" type="slidenum">
              <a:rPr lang="en-US" smtClean="0"/>
              <a:t>8</a:t>
            </a:fld>
            <a:endParaRPr lang="en-US"/>
          </a:p>
        </p:txBody>
      </p:sp>
    </p:spTree>
    <p:extLst>
      <p:ext uri="{BB962C8B-B14F-4D97-AF65-F5344CB8AC3E}">
        <p14:creationId xmlns:p14="http://schemas.microsoft.com/office/powerpoint/2010/main" val="2679405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HALEY </a:t>
            </a:r>
          </a:p>
          <a:p>
            <a:pPr fontAlgn="base"/>
            <a:endParaRPr lang="en-US" dirty="0"/>
          </a:p>
          <a:p>
            <a:pPr fontAlgn="base"/>
            <a:r>
              <a:rPr lang="en-US" dirty="0"/>
              <a:t>Level 0: Collusion and Oppression</a:t>
            </a:r>
          </a:p>
          <a:p>
            <a:pPr fontAlgn="base"/>
            <a:r>
              <a:rPr lang="en-US" dirty="0"/>
              <a:t>Level 1: Reproducing Norms</a:t>
            </a:r>
          </a:p>
          <a:p>
            <a:pPr fontAlgn="base"/>
            <a:r>
              <a:rPr lang="en-US" dirty="0"/>
              <a:t>Level 2: Belonging</a:t>
            </a:r>
          </a:p>
          <a:p>
            <a:pPr fontAlgn="base"/>
            <a:r>
              <a:rPr lang="en-US" dirty="0"/>
              <a:t>Level 3: Shared Power and Liberation</a:t>
            </a:r>
          </a:p>
          <a:p>
            <a:endParaRPr lang="en-US" dirty="0"/>
          </a:p>
        </p:txBody>
      </p:sp>
      <p:sp>
        <p:nvSpPr>
          <p:cNvPr id="4" name="Slide Number Placeholder 3"/>
          <p:cNvSpPr>
            <a:spLocks noGrp="1"/>
          </p:cNvSpPr>
          <p:nvPr>
            <p:ph type="sldNum" sz="quarter" idx="5"/>
          </p:nvPr>
        </p:nvSpPr>
        <p:spPr/>
        <p:txBody>
          <a:bodyPr/>
          <a:lstStyle/>
          <a:p>
            <a:fld id="{054936FF-3206-6349-85BA-37CEF1B40F37}" type="slidenum">
              <a:rPr lang="en-US" smtClean="0"/>
              <a:t>9</a:t>
            </a:fld>
            <a:endParaRPr lang="en-US"/>
          </a:p>
        </p:txBody>
      </p:sp>
    </p:spTree>
    <p:extLst>
      <p:ext uri="{BB962C8B-B14F-4D97-AF65-F5344CB8AC3E}">
        <p14:creationId xmlns:p14="http://schemas.microsoft.com/office/powerpoint/2010/main" val="3756322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AARON</a:t>
            </a:r>
          </a:p>
        </p:txBody>
      </p:sp>
      <p:sp>
        <p:nvSpPr>
          <p:cNvPr id="4" name="Slide Number Placeholder 3"/>
          <p:cNvSpPr>
            <a:spLocks noGrp="1"/>
          </p:cNvSpPr>
          <p:nvPr>
            <p:ph type="sldNum" sz="quarter" idx="5"/>
          </p:nvPr>
        </p:nvSpPr>
        <p:spPr/>
        <p:txBody>
          <a:bodyPr/>
          <a:lstStyle/>
          <a:p>
            <a:fld id="{054936FF-3206-6349-85BA-37CEF1B40F37}" type="slidenum">
              <a:rPr lang="en-US" smtClean="0"/>
              <a:t>10</a:t>
            </a:fld>
            <a:endParaRPr lang="en-US"/>
          </a:p>
        </p:txBody>
      </p:sp>
    </p:spTree>
    <p:extLst>
      <p:ext uri="{BB962C8B-B14F-4D97-AF65-F5344CB8AC3E}">
        <p14:creationId xmlns:p14="http://schemas.microsoft.com/office/powerpoint/2010/main" val="3919598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GAVIN</a:t>
            </a:r>
          </a:p>
        </p:txBody>
      </p:sp>
      <p:sp>
        <p:nvSpPr>
          <p:cNvPr id="4" name="Slide Number Placeholder 3"/>
          <p:cNvSpPr>
            <a:spLocks noGrp="1"/>
          </p:cNvSpPr>
          <p:nvPr>
            <p:ph type="sldNum" sz="quarter" idx="5"/>
          </p:nvPr>
        </p:nvSpPr>
        <p:spPr/>
        <p:txBody>
          <a:bodyPr/>
          <a:lstStyle/>
          <a:p>
            <a:fld id="{054936FF-3206-6349-85BA-37CEF1B40F37}" type="slidenum">
              <a:rPr lang="en-US" smtClean="0"/>
              <a:t>11</a:t>
            </a:fld>
            <a:endParaRPr lang="en-US"/>
          </a:p>
        </p:txBody>
      </p:sp>
    </p:spTree>
    <p:extLst>
      <p:ext uri="{BB962C8B-B14F-4D97-AF65-F5344CB8AC3E}">
        <p14:creationId xmlns:p14="http://schemas.microsoft.com/office/powerpoint/2010/main" val="3474353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HALEY, with AARON, GAVIN supporting</a:t>
            </a:r>
          </a:p>
        </p:txBody>
      </p:sp>
      <p:sp>
        <p:nvSpPr>
          <p:cNvPr id="4" name="Slide Number Placeholder 3"/>
          <p:cNvSpPr>
            <a:spLocks noGrp="1"/>
          </p:cNvSpPr>
          <p:nvPr>
            <p:ph type="sldNum" sz="quarter" idx="5"/>
          </p:nvPr>
        </p:nvSpPr>
        <p:spPr/>
        <p:txBody>
          <a:bodyPr/>
          <a:lstStyle/>
          <a:p>
            <a:fld id="{054936FF-3206-6349-85BA-37CEF1B40F37}" type="slidenum">
              <a:rPr lang="en-US" smtClean="0"/>
              <a:t>12</a:t>
            </a:fld>
            <a:endParaRPr lang="en-US"/>
          </a:p>
        </p:txBody>
      </p:sp>
    </p:spTree>
    <p:extLst>
      <p:ext uri="{BB962C8B-B14F-4D97-AF65-F5344CB8AC3E}">
        <p14:creationId xmlns:p14="http://schemas.microsoft.com/office/powerpoint/2010/main" val="582284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AARON, with GAVIN, HALEY supporting</a:t>
            </a:r>
          </a:p>
        </p:txBody>
      </p:sp>
      <p:sp>
        <p:nvSpPr>
          <p:cNvPr id="4" name="Slide Number Placeholder 3"/>
          <p:cNvSpPr>
            <a:spLocks noGrp="1"/>
          </p:cNvSpPr>
          <p:nvPr>
            <p:ph type="sldNum" sz="quarter" idx="5"/>
          </p:nvPr>
        </p:nvSpPr>
        <p:spPr/>
        <p:txBody>
          <a:bodyPr/>
          <a:lstStyle/>
          <a:p>
            <a:fld id="{054936FF-3206-6349-85BA-37CEF1B40F37}" type="slidenum">
              <a:rPr lang="en-US" smtClean="0"/>
              <a:t>13</a:t>
            </a:fld>
            <a:endParaRPr lang="en-US"/>
          </a:p>
        </p:txBody>
      </p:sp>
    </p:spTree>
    <p:extLst>
      <p:ext uri="{BB962C8B-B14F-4D97-AF65-F5344CB8AC3E}">
        <p14:creationId xmlns:p14="http://schemas.microsoft.com/office/powerpoint/2010/main" val="878540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736A0-9F24-45BF-B389-F6478DB45CE3}"/>
              </a:ext>
            </a:extLst>
          </p:cNvPr>
          <p:cNvSpPr>
            <a:spLocks noGrp="1"/>
          </p:cNvSpPr>
          <p:nvPr>
            <p:ph type="ctrTitle"/>
          </p:nvPr>
        </p:nvSpPr>
        <p:spPr>
          <a:xfrm>
            <a:off x="1524000" y="1028700"/>
            <a:ext cx="9144000" cy="2481263"/>
          </a:xfrm>
        </p:spPr>
        <p:txBody>
          <a:bodyPr anchor="b">
            <a:normAutofit/>
          </a:bodyPr>
          <a:lstStyle>
            <a:lvl1pPr algn="ctr">
              <a:lnSpc>
                <a:spcPct val="100000"/>
              </a:lnSpc>
              <a:defRPr sz="4000" spc="750" baseline="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13D85EF-076F-4C35-862A-BAFF685DD6B5}"/>
              </a:ext>
            </a:extLst>
          </p:cNvPr>
          <p:cNvSpPr>
            <a:spLocks noGrp="1"/>
          </p:cNvSpPr>
          <p:nvPr>
            <p:ph type="subTitle" idx="1"/>
          </p:nvPr>
        </p:nvSpPr>
        <p:spPr>
          <a:xfrm>
            <a:off x="1524000" y="3824376"/>
            <a:ext cx="9144000" cy="1433423"/>
          </a:xfrm>
        </p:spPr>
        <p:txBody>
          <a:bodyPr>
            <a:normAutofit/>
          </a:bodyPr>
          <a:lstStyle>
            <a:lvl1pPr marL="0" indent="0" algn="ctr">
              <a:lnSpc>
                <a:spcPct val="15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AE221EC-BF54-4DDD-8900-F2027CDAD35C}"/>
              </a:ext>
            </a:extLst>
          </p:cNvPr>
          <p:cNvSpPr>
            <a:spLocks noGrp="1"/>
          </p:cNvSpPr>
          <p:nvPr>
            <p:ph type="dt" sz="half" idx="10"/>
          </p:nvPr>
        </p:nvSpPr>
        <p:spPr/>
        <p:txBody>
          <a:bodyPr/>
          <a:lstStyle/>
          <a:p>
            <a:fld id="{D4A213A3-10E9-421F-81BE-56E0786AB515}" type="datetime2">
              <a:rPr lang="en-US" smtClean="0"/>
              <a:t>Wednesday, November 3, 2021</a:t>
            </a:fld>
            <a:endParaRPr lang="en-US"/>
          </a:p>
        </p:txBody>
      </p:sp>
      <p:sp>
        <p:nvSpPr>
          <p:cNvPr id="5" name="Footer Placeholder 4">
            <a:extLst>
              <a:ext uri="{FF2B5EF4-FFF2-40B4-BE49-F238E27FC236}">
                <a16:creationId xmlns:a16="http://schemas.microsoft.com/office/drawing/2014/main" id="{7CD5AB69-7069-48FB-8925-F2BA84129A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29C32A-F7A5-4E3B-A28F-09C82341EB22}"/>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1260527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E99D7-1EE5-4262-9359-A0E2B733116C}"/>
              </a:ext>
            </a:extLst>
          </p:cNvPr>
          <p:cNvSpPr>
            <a:spLocks noGrp="1"/>
          </p:cNvSpPr>
          <p:nvPr>
            <p:ph type="title"/>
          </p:nvPr>
        </p:nvSpPr>
        <p:spPr>
          <a:xfrm>
            <a:off x="1371600" y="793080"/>
            <a:ext cx="10240903" cy="123348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B3DA1C5-272A-45C2-A11A-E7769A27D32F}"/>
              </a:ext>
            </a:extLst>
          </p:cNvPr>
          <p:cNvSpPr>
            <a:spLocks noGrp="1"/>
          </p:cNvSpPr>
          <p:nvPr>
            <p:ph idx="1"/>
          </p:nvPr>
        </p:nvSpPr>
        <p:spPr>
          <a:xfrm>
            <a:off x="1371600" y="2114939"/>
            <a:ext cx="10240903" cy="395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D63DA15-1EAB-4524-9BB7-8A7DA82A20AD}"/>
              </a:ext>
            </a:extLst>
          </p:cNvPr>
          <p:cNvSpPr>
            <a:spLocks noGrp="1"/>
          </p:cNvSpPr>
          <p:nvPr>
            <p:ph type="dt" sz="half" idx="10"/>
          </p:nvPr>
        </p:nvSpPr>
        <p:spPr/>
        <p:txBody>
          <a:bodyPr/>
          <a:lstStyle/>
          <a:p>
            <a:fld id="{6B12B50C-7EEE-46CD-BAF7-BBC4026D959A}" type="datetime2">
              <a:rPr lang="en-US" smtClean="0"/>
              <a:t>Wednesday, November 3, 2021</a:t>
            </a:fld>
            <a:endParaRPr lang="en-US"/>
          </a:p>
        </p:txBody>
      </p:sp>
      <p:sp>
        <p:nvSpPr>
          <p:cNvPr id="5" name="Footer Placeholder 4">
            <a:extLst>
              <a:ext uri="{FF2B5EF4-FFF2-40B4-BE49-F238E27FC236}">
                <a16:creationId xmlns:a16="http://schemas.microsoft.com/office/drawing/2014/main" id="{A1EB93B9-7818-489D-AFFB-B6EAD27FF1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528D36-894E-4FCB-B8BB-84DE89949B23}"/>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1217704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964F1-5687-421F-B3DF-BA3C8DADC0E6}"/>
              </a:ext>
            </a:extLst>
          </p:cNvPr>
          <p:cNvSpPr>
            <a:spLocks noGrp="1"/>
          </p:cNvSpPr>
          <p:nvPr>
            <p:ph type="title"/>
          </p:nvPr>
        </p:nvSpPr>
        <p:spPr>
          <a:xfrm>
            <a:off x="1380930" y="1709738"/>
            <a:ext cx="9966519" cy="2852737"/>
          </a:xfrm>
        </p:spPr>
        <p:txBody>
          <a:bodyPr anchor="b">
            <a:normAutofit/>
          </a:bodyPr>
          <a:lstStyle>
            <a:lvl1pPr>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DBB876-5FD9-4964-BD37-6F05DAEBE325}"/>
              </a:ext>
            </a:extLst>
          </p:cNvPr>
          <p:cNvSpPr>
            <a:spLocks noGrp="1"/>
          </p:cNvSpPr>
          <p:nvPr>
            <p:ph type="body" idx="1" hasCustomPrompt="1"/>
          </p:nvPr>
        </p:nvSpPr>
        <p:spPr>
          <a:xfrm>
            <a:off x="1380930" y="4976327"/>
            <a:ext cx="9966520" cy="1113323"/>
          </a:xfrm>
        </p:spPr>
        <p:txBody>
          <a:bodyPr>
            <a:normAutofit/>
          </a:bodyPr>
          <a:lstStyle>
            <a:lvl1pPr marL="0" indent="0">
              <a:buNone/>
              <a:defRPr sz="12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75EA80A-FCDD-4009-9A1F-8B54817869DC}"/>
              </a:ext>
            </a:extLst>
          </p:cNvPr>
          <p:cNvSpPr>
            <a:spLocks noGrp="1"/>
          </p:cNvSpPr>
          <p:nvPr>
            <p:ph type="dt" sz="half" idx="10"/>
          </p:nvPr>
        </p:nvSpPr>
        <p:spPr/>
        <p:txBody>
          <a:bodyPr/>
          <a:lstStyle/>
          <a:p>
            <a:fld id="{8D4211C4-AE09-4254-A5E3-6DA9B099C971}" type="datetime2">
              <a:rPr lang="en-US" smtClean="0"/>
              <a:t>Wednesday, November 3, 2021</a:t>
            </a:fld>
            <a:endParaRPr lang="en-US"/>
          </a:p>
        </p:txBody>
      </p:sp>
      <p:sp>
        <p:nvSpPr>
          <p:cNvPr id="5" name="Footer Placeholder 4">
            <a:extLst>
              <a:ext uri="{FF2B5EF4-FFF2-40B4-BE49-F238E27FC236}">
                <a16:creationId xmlns:a16="http://schemas.microsoft.com/office/drawing/2014/main" id="{EA4A3422-56D9-4942-BC63-831AED91F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D4B42A-AC2C-4FD8-AD0D-BECDD3846D3A}"/>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2101376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DAF1-8359-4A0F-91B3-03E77C670543}"/>
              </a:ext>
            </a:extLst>
          </p:cNvPr>
          <p:cNvSpPr>
            <a:spLocks noGrp="1"/>
          </p:cNvSpPr>
          <p:nvPr>
            <p:ph type="title"/>
          </p:nvPr>
        </p:nvSpPr>
        <p:spPr>
          <a:xfrm>
            <a:off x="1044054" y="457200"/>
            <a:ext cx="10309745" cy="1233488"/>
          </a:xfrm>
        </p:spPr>
        <p:txBody>
          <a:bodyPr>
            <a:normAutofit/>
          </a:bodyPr>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21E3D3-6B33-4CA0-B06B-A8BB05CAB3C4}"/>
              </a:ext>
            </a:extLst>
          </p:cNvPr>
          <p:cNvSpPr>
            <a:spLocks noGrp="1"/>
          </p:cNvSpPr>
          <p:nvPr>
            <p:ph sz="half" idx="1"/>
          </p:nvPr>
        </p:nvSpPr>
        <p:spPr>
          <a:xfrm>
            <a:off x="1044054" y="1996141"/>
            <a:ext cx="4975746" cy="418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629C334-815D-47FD-A9B5-E871E28641C9}"/>
              </a:ext>
            </a:extLst>
          </p:cNvPr>
          <p:cNvSpPr>
            <a:spLocks noGrp="1"/>
          </p:cNvSpPr>
          <p:nvPr>
            <p:ph sz="half" idx="2"/>
          </p:nvPr>
        </p:nvSpPr>
        <p:spPr>
          <a:xfrm>
            <a:off x="6172200" y="1996141"/>
            <a:ext cx="5181600" cy="418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97975F2-7A90-4820-B90F-D28E31A35EB8}"/>
              </a:ext>
            </a:extLst>
          </p:cNvPr>
          <p:cNvSpPr>
            <a:spLocks noGrp="1"/>
          </p:cNvSpPr>
          <p:nvPr>
            <p:ph type="dt" sz="half" idx="10"/>
          </p:nvPr>
        </p:nvSpPr>
        <p:spPr/>
        <p:txBody>
          <a:bodyPr/>
          <a:lstStyle/>
          <a:p>
            <a:fld id="{681742C3-E082-4760-93B2-E209268DD00C}" type="datetime2">
              <a:rPr lang="en-US" smtClean="0"/>
              <a:t>Wednesday, November 3, 2021</a:t>
            </a:fld>
            <a:endParaRPr lang="en-US"/>
          </a:p>
        </p:txBody>
      </p:sp>
      <p:sp>
        <p:nvSpPr>
          <p:cNvPr id="6" name="Footer Placeholder 5">
            <a:extLst>
              <a:ext uri="{FF2B5EF4-FFF2-40B4-BE49-F238E27FC236}">
                <a16:creationId xmlns:a16="http://schemas.microsoft.com/office/drawing/2014/main" id="{823CFAD5-8AF8-4610-8324-85AA062E2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808CC8-C46E-4A10-8A83-7A251067EA68}"/>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4086872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E82B8-F9D9-4F53-A4A6-F12EB5F12846}"/>
              </a:ext>
            </a:extLst>
          </p:cNvPr>
          <p:cNvSpPr>
            <a:spLocks noGrp="1"/>
          </p:cNvSpPr>
          <p:nvPr>
            <p:ph type="title"/>
          </p:nvPr>
        </p:nvSpPr>
        <p:spPr>
          <a:xfrm>
            <a:off x="1368490" y="457200"/>
            <a:ext cx="9986898" cy="1233488"/>
          </a:xfrm>
        </p:spPr>
        <p:txBody>
          <a:bodyPr>
            <a:normAutofit/>
          </a:bodyPr>
          <a:lstStyle>
            <a:lvl1pPr>
              <a:defRPr sz="2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F070CA-85E9-47C7-8564-FFA1AE34B9E5}"/>
              </a:ext>
            </a:extLst>
          </p:cNvPr>
          <p:cNvSpPr>
            <a:spLocks noGrp="1"/>
          </p:cNvSpPr>
          <p:nvPr>
            <p:ph type="body" idx="1"/>
          </p:nvPr>
        </p:nvSpPr>
        <p:spPr>
          <a:xfrm>
            <a:off x="1368490" y="1681163"/>
            <a:ext cx="462908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38D4B1-41B3-4BF5-9076-A16984A81FF1}"/>
              </a:ext>
            </a:extLst>
          </p:cNvPr>
          <p:cNvSpPr>
            <a:spLocks noGrp="1"/>
          </p:cNvSpPr>
          <p:nvPr>
            <p:ph sz="half" idx="2"/>
          </p:nvPr>
        </p:nvSpPr>
        <p:spPr>
          <a:xfrm>
            <a:off x="1368490" y="2505075"/>
            <a:ext cx="462908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E6A38DC-A016-4CFD-AC19-F24A9E062022}"/>
              </a:ext>
            </a:extLst>
          </p:cNvPr>
          <p:cNvSpPr>
            <a:spLocks noGrp="1"/>
          </p:cNvSpPr>
          <p:nvPr>
            <p:ph type="body" sz="quarter" idx="3"/>
          </p:nvPr>
        </p:nvSpPr>
        <p:spPr>
          <a:xfrm>
            <a:off x="6344816" y="1681163"/>
            <a:ext cx="501057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930FA-8C00-42AB-B2D1-FE4E4BDB3C6E}"/>
              </a:ext>
            </a:extLst>
          </p:cNvPr>
          <p:cNvSpPr>
            <a:spLocks noGrp="1"/>
          </p:cNvSpPr>
          <p:nvPr>
            <p:ph sz="quarter" idx="4"/>
          </p:nvPr>
        </p:nvSpPr>
        <p:spPr>
          <a:xfrm>
            <a:off x="6344814" y="2505075"/>
            <a:ext cx="5010573"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E18B698E-FAE5-4F2C-AE0E-4FD281E8F30E}"/>
              </a:ext>
            </a:extLst>
          </p:cNvPr>
          <p:cNvSpPr>
            <a:spLocks noGrp="1"/>
          </p:cNvSpPr>
          <p:nvPr>
            <p:ph type="dt" sz="half" idx="10"/>
          </p:nvPr>
        </p:nvSpPr>
        <p:spPr/>
        <p:txBody>
          <a:bodyPr/>
          <a:lstStyle/>
          <a:p>
            <a:fld id="{3B6FC950-F824-48B9-B984-CAEE265865E5}" type="datetime2">
              <a:rPr lang="en-US" smtClean="0"/>
              <a:t>Wednesday, November 3, 2021</a:t>
            </a:fld>
            <a:endParaRPr lang="en-US"/>
          </a:p>
        </p:txBody>
      </p:sp>
      <p:sp>
        <p:nvSpPr>
          <p:cNvPr id="8" name="Footer Placeholder 7">
            <a:extLst>
              <a:ext uri="{FF2B5EF4-FFF2-40B4-BE49-F238E27FC236}">
                <a16:creationId xmlns:a16="http://schemas.microsoft.com/office/drawing/2014/main" id="{B5C4BB6C-CAA4-4EA8-8EA1-65ADE056F2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BB6A12-0532-47CA-B070-232141CC1064}"/>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394339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08FA1-831E-4AD6-B0D1-BA85E67A5032}"/>
              </a:ext>
            </a:extLst>
          </p:cNvPr>
          <p:cNvSpPr>
            <a:spLocks noGrp="1"/>
          </p:cNvSpPr>
          <p:nvPr>
            <p:ph type="title"/>
          </p:nvPr>
        </p:nvSpPr>
        <p:spPr>
          <a:xfrm>
            <a:off x="1371599" y="457200"/>
            <a:ext cx="9982199" cy="1233488"/>
          </a:xfrm>
        </p:spPr>
        <p:txBody>
          <a:bodyPr>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CE94142-C469-4B0E-8C01-C64BA28F52D2}"/>
              </a:ext>
            </a:extLst>
          </p:cNvPr>
          <p:cNvSpPr>
            <a:spLocks noGrp="1"/>
          </p:cNvSpPr>
          <p:nvPr>
            <p:ph type="dt" sz="half" idx="10"/>
          </p:nvPr>
        </p:nvSpPr>
        <p:spPr/>
        <p:txBody>
          <a:bodyPr/>
          <a:lstStyle/>
          <a:p>
            <a:fld id="{BC8E3A0F-68E7-4D17-BB84-ED1BA4F6AC6B}" type="datetime2">
              <a:rPr lang="en-US" smtClean="0"/>
              <a:t>Wednesday, November 3, 2021</a:t>
            </a:fld>
            <a:endParaRPr lang="en-US"/>
          </a:p>
        </p:txBody>
      </p:sp>
      <p:sp>
        <p:nvSpPr>
          <p:cNvPr id="4" name="Footer Placeholder 3">
            <a:extLst>
              <a:ext uri="{FF2B5EF4-FFF2-40B4-BE49-F238E27FC236}">
                <a16:creationId xmlns:a16="http://schemas.microsoft.com/office/drawing/2014/main" id="{02AAFCE6-5C7E-438F-8D4A-21E1556814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ACFD88-63EA-427F-978C-B7844D1A5E32}"/>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203772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2A4F0-76A5-4852-982B-32B3B685732E}"/>
              </a:ext>
            </a:extLst>
          </p:cNvPr>
          <p:cNvSpPr>
            <a:spLocks noGrp="1"/>
          </p:cNvSpPr>
          <p:nvPr>
            <p:ph type="dt" sz="half" idx="10"/>
          </p:nvPr>
        </p:nvSpPr>
        <p:spPr/>
        <p:txBody>
          <a:bodyPr/>
          <a:lstStyle/>
          <a:p>
            <a:fld id="{EDB7BC4F-EDA1-4BA2-BFF3-FE5B31CCB58B}" type="datetime2">
              <a:rPr lang="en-US" smtClean="0"/>
              <a:t>Wednesday, November 3, 2021</a:t>
            </a:fld>
            <a:endParaRPr lang="en-US"/>
          </a:p>
        </p:txBody>
      </p:sp>
      <p:sp>
        <p:nvSpPr>
          <p:cNvPr id="3" name="Footer Placeholder 2">
            <a:extLst>
              <a:ext uri="{FF2B5EF4-FFF2-40B4-BE49-F238E27FC236}">
                <a16:creationId xmlns:a16="http://schemas.microsoft.com/office/drawing/2014/main" id="{8750CFAE-4BEB-4272-A2E6-FDD9D6A032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3B71B7-74B7-4CF1-8FE0-F4863CD7D97C}"/>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337857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432BE-C4E5-4F12-AB53-EBEF2B76B251}"/>
              </a:ext>
            </a:extLst>
          </p:cNvPr>
          <p:cNvSpPr>
            <a:spLocks noGrp="1"/>
          </p:cNvSpPr>
          <p:nvPr>
            <p:ph type="title"/>
          </p:nvPr>
        </p:nvSpPr>
        <p:spPr>
          <a:xfrm>
            <a:off x="1318755" y="457200"/>
            <a:ext cx="3932237" cy="1921434"/>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FAE7F57-4ABF-4BA4-A892-38857A02F60D}"/>
              </a:ext>
            </a:extLst>
          </p:cNvPr>
          <p:cNvSpPr>
            <a:spLocks noGrp="1"/>
          </p:cNvSpPr>
          <p:nvPr>
            <p:ph idx="1"/>
          </p:nvPr>
        </p:nvSpPr>
        <p:spPr>
          <a:xfrm>
            <a:off x="5648130" y="987425"/>
            <a:ext cx="5707257"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32E444-E5BD-443F-AB83-84D7CE0AB768}"/>
              </a:ext>
            </a:extLst>
          </p:cNvPr>
          <p:cNvSpPr>
            <a:spLocks noGrp="1"/>
          </p:cNvSpPr>
          <p:nvPr>
            <p:ph type="body" sz="half" idx="2"/>
          </p:nvPr>
        </p:nvSpPr>
        <p:spPr>
          <a:xfrm>
            <a:off x="1318755" y="2799184"/>
            <a:ext cx="3932237" cy="306980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1998A4-FD2F-4126-99C5-E2063AE02482}"/>
              </a:ext>
            </a:extLst>
          </p:cNvPr>
          <p:cNvSpPr>
            <a:spLocks noGrp="1"/>
          </p:cNvSpPr>
          <p:nvPr>
            <p:ph type="dt" sz="half" idx="10"/>
          </p:nvPr>
        </p:nvSpPr>
        <p:spPr/>
        <p:txBody>
          <a:bodyPr/>
          <a:lstStyle/>
          <a:p>
            <a:fld id="{3AAE694C-1394-4838-A564-7380835C2E77}" type="datetime2">
              <a:rPr lang="en-US" smtClean="0"/>
              <a:t>Wednesday, November 3, 2021</a:t>
            </a:fld>
            <a:endParaRPr lang="en-US"/>
          </a:p>
        </p:txBody>
      </p:sp>
      <p:sp>
        <p:nvSpPr>
          <p:cNvPr id="6" name="Footer Placeholder 5">
            <a:extLst>
              <a:ext uri="{FF2B5EF4-FFF2-40B4-BE49-F238E27FC236}">
                <a16:creationId xmlns:a16="http://schemas.microsoft.com/office/drawing/2014/main" id="{E96457D3-F808-4DB2-9C9C-B185E71F26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31BC9B-21D1-4D2D-B02E-C887A02CA373}"/>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161108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3EC2-2D8C-4E8D-8CC7-9676480146E2}"/>
              </a:ext>
            </a:extLst>
          </p:cNvPr>
          <p:cNvSpPr>
            <a:spLocks noGrp="1"/>
          </p:cNvSpPr>
          <p:nvPr>
            <p:ph type="title"/>
          </p:nvPr>
        </p:nvSpPr>
        <p:spPr>
          <a:xfrm>
            <a:off x="1378966" y="681135"/>
            <a:ext cx="3932237"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66AF89-5FBD-43DD-958D-A5C608AE2E2C}"/>
              </a:ext>
            </a:extLst>
          </p:cNvPr>
          <p:cNvSpPr>
            <a:spLocks noGrp="1"/>
          </p:cNvSpPr>
          <p:nvPr>
            <p:ph type="pic" idx="1"/>
          </p:nvPr>
        </p:nvSpPr>
        <p:spPr>
          <a:xfrm>
            <a:off x="5834742" y="858417"/>
            <a:ext cx="5520645" cy="500263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770A545-2CE6-48C4-A725-EF68A3F1BFCB}"/>
              </a:ext>
            </a:extLst>
          </p:cNvPr>
          <p:cNvSpPr>
            <a:spLocks noGrp="1"/>
          </p:cNvSpPr>
          <p:nvPr>
            <p:ph type="body" sz="half" idx="2"/>
          </p:nvPr>
        </p:nvSpPr>
        <p:spPr>
          <a:xfrm>
            <a:off x="1378966" y="228133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4466B2-6FE6-4352-BBF9-84BCD946C28B}"/>
              </a:ext>
            </a:extLst>
          </p:cNvPr>
          <p:cNvSpPr>
            <a:spLocks noGrp="1"/>
          </p:cNvSpPr>
          <p:nvPr>
            <p:ph type="dt" sz="half" idx="10"/>
          </p:nvPr>
        </p:nvSpPr>
        <p:spPr/>
        <p:txBody>
          <a:bodyPr/>
          <a:lstStyle/>
          <a:p>
            <a:fld id="{CAB84B19-1A00-4EDB-8425-E1827A377364}" type="datetime2">
              <a:rPr lang="en-US" smtClean="0"/>
              <a:t>Wednesday, November 3, 2021</a:t>
            </a:fld>
            <a:endParaRPr lang="en-US"/>
          </a:p>
        </p:txBody>
      </p:sp>
      <p:sp>
        <p:nvSpPr>
          <p:cNvPr id="6" name="Footer Placeholder 5">
            <a:extLst>
              <a:ext uri="{FF2B5EF4-FFF2-40B4-BE49-F238E27FC236}">
                <a16:creationId xmlns:a16="http://schemas.microsoft.com/office/drawing/2014/main" id="{398991BC-29A5-4182-BD83-9D99D28894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C1C78F-6633-4604-8832-8E9D2DC768BB}"/>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2130790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A997B-D473-47DE-8B7B-22AB6F31E4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526035-4B81-4537-A22D-92C2E0DBB6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2A44D-F637-4017-BAA2-77756A386D98}"/>
              </a:ext>
            </a:extLst>
          </p:cNvPr>
          <p:cNvSpPr>
            <a:spLocks noGrp="1"/>
          </p:cNvSpPr>
          <p:nvPr>
            <p:ph type="dt" sz="half" idx="10"/>
          </p:nvPr>
        </p:nvSpPr>
        <p:spPr/>
        <p:txBody>
          <a:bodyPr/>
          <a:lstStyle/>
          <a:p>
            <a:fld id="{3D5DABC0-2199-478F-BA77-33A651B6CB89}" type="datetime2">
              <a:rPr lang="en-US" smtClean="0"/>
              <a:t>Wednesday, November 3, 2021</a:t>
            </a:fld>
            <a:endParaRPr lang="en-US"/>
          </a:p>
        </p:txBody>
      </p:sp>
      <p:sp>
        <p:nvSpPr>
          <p:cNvPr id="5" name="Footer Placeholder 4">
            <a:extLst>
              <a:ext uri="{FF2B5EF4-FFF2-40B4-BE49-F238E27FC236}">
                <a16:creationId xmlns:a16="http://schemas.microsoft.com/office/drawing/2014/main" id="{EEC1DCE6-ED7D-417C-ABD4-41D61570FF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AAF19A-FDAE-446A-A6B6-128F7F96A966}"/>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582257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96D838-45E9-4D61-AA4E-92A32B579FDA}"/>
              </a:ext>
            </a:extLst>
          </p:cNvPr>
          <p:cNvSpPr>
            <a:spLocks noGrp="1"/>
          </p:cNvSpPr>
          <p:nvPr>
            <p:ph type="title" orient="vert"/>
          </p:nvPr>
        </p:nvSpPr>
        <p:spPr>
          <a:xfrm>
            <a:off x="8724900" y="457199"/>
            <a:ext cx="2628900" cy="571976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2C3183D0-4392-4364-8A2D-C47A2AF7A87D}"/>
              </a:ext>
            </a:extLst>
          </p:cNvPr>
          <p:cNvSpPr>
            <a:spLocks noGrp="1"/>
          </p:cNvSpPr>
          <p:nvPr>
            <p:ph type="body" orient="vert" idx="1"/>
          </p:nvPr>
        </p:nvSpPr>
        <p:spPr>
          <a:xfrm>
            <a:off x="838200" y="457199"/>
            <a:ext cx="7734300" cy="571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4A36C9-28D5-4820-84F1-E4B9F4E50FA9}"/>
              </a:ext>
            </a:extLst>
          </p:cNvPr>
          <p:cNvSpPr>
            <a:spLocks noGrp="1"/>
          </p:cNvSpPr>
          <p:nvPr>
            <p:ph type="dt" sz="half" idx="10"/>
          </p:nvPr>
        </p:nvSpPr>
        <p:spPr/>
        <p:txBody>
          <a:bodyPr/>
          <a:lstStyle/>
          <a:p>
            <a:fld id="{D72230C6-DF61-47F4-B8C5-1B70E884BF06}" type="datetime2">
              <a:rPr lang="en-US" smtClean="0"/>
              <a:t>Wednesday, November 3, 2021</a:t>
            </a:fld>
            <a:endParaRPr lang="en-US"/>
          </a:p>
        </p:txBody>
      </p:sp>
      <p:sp>
        <p:nvSpPr>
          <p:cNvPr id="5" name="Footer Placeholder 4">
            <a:extLst>
              <a:ext uri="{FF2B5EF4-FFF2-40B4-BE49-F238E27FC236}">
                <a16:creationId xmlns:a16="http://schemas.microsoft.com/office/drawing/2014/main" id="{8997EDC8-558D-4646-86D9-A5424CF2A2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B7537-E67A-411A-BBA4-061521D3D881}"/>
              </a:ext>
            </a:extLst>
          </p:cNvPr>
          <p:cNvSpPr>
            <a:spLocks noGrp="1"/>
          </p:cNvSpPr>
          <p:nvPr>
            <p:ph type="sldNum" sz="quarter" idx="12"/>
          </p:nvPr>
        </p:nvSpPr>
        <p:spPr/>
        <p:txBody>
          <a:bodyPr/>
          <a:lstStyle/>
          <a:p>
            <a:fld id="{B9EAB3BA-07EE-4B64-A177-47C30D775877}" type="slidenum">
              <a:rPr lang="en-US" smtClean="0"/>
              <a:t>‹#›</a:t>
            </a:fld>
            <a:endParaRPr lang="en-US"/>
          </a:p>
        </p:txBody>
      </p:sp>
    </p:spTree>
    <p:extLst>
      <p:ext uri="{BB962C8B-B14F-4D97-AF65-F5344CB8AC3E}">
        <p14:creationId xmlns:p14="http://schemas.microsoft.com/office/powerpoint/2010/main" val="263500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Lst>
          </p:cNvPr>
          <p:cNvSpPr/>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Lst>
          </p:cNvPr>
          <p:cNvSpPr/>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AD478F2F-4F04-4604-9005-BF0CB1142512}"/>
              </a:ext>
            </a:extLst>
          </p:cNvPr>
          <p:cNvSpPr>
            <a:spLocks noGrp="1"/>
          </p:cNvSpPr>
          <p:nvPr>
            <p:ph type="title"/>
          </p:nvPr>
        </p:nvSpPr>
        <p:spPr>
          <a:xfrm>
            <a:off x="1371600" y="361666"/>
            <a:ext cx="9810376" cy="1659404"/>
          </a:xfrm>
          <a:prstGeom prst="rect">
            <a:avLst/>
          </a:prstGeom>
        </p:spPr>
        <p:txBody>
          <a:bodyPr vert="horz" lIns="0" tIns="0" rIns="0" bIns="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54A17D2-52AF-4B40-80A8-3E0DB855F297}"/>
              </a:ext>
            </a:extLst>
          </p:cNvPr>
          <p:cNvSpPr>
            <a:spLocks noGrp="1"/>
          </p:cNvSpPr>
          <p:nvPr>
            <p:ph type="body" idx="1"/>
          </p:nvPr>
        </p:nvSpPr>
        <p:spPr>
          <a:xfrm>
            <a:off x="1371600" y="2286000"/>
            <a:ext cx="9810376" cy="3857811"/>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592E0AA-D5B3-4BCF-BA69-209D9B335A06}"/>
              </a:ext>
            </a:extLst>
          </p:cNvPr>
          <p:cNvSpPr>
            <a:spLocks noGrp="1"/>
          </p:cNvSpPr>
          <p:nvPr>
            <p:ph type="dt" sz="half" idx="2"/>
          </p:nvPr>
        </p:nvSpPr>
        <p:spPr>
          <a:xfrm>
            <a:off x="7910111" y="6409170"/>
            <a:ext cx="3702392" cy="448830"/>
          </a:xfrm>
          <a:prstGeom prst="rect">
            <a:avLst/>
          </a:prstGeom>
        </p:spPr>
        <p:txBody>
          <a:bodyPr vert="horz" lIns="91440" tIns="45720" rIns="91440" bIns="45720" rtlCol="0" anchor="ctr"/>
          <a:lstStyle>
            <a:lvl1pPr algn="r">
              <a:defRPr sz="900" cap="all" spc="300" baseline="0">
                <a:solidFill>
                  <a:schemeClr val="bg1"/>
                </a:solidFill>
              </a:defRPr>
            </a:lvl1pPr>
          </a:lstStyle>
          <a:p>
            <a:fld id="{10076A27-8146-4F75-9851-A83577C6FD8A}" type="datetime2">
              <a:rPr lang="en-US" smtClean="0"/>
              <a:t>Wednesday, November 3, 2021</a:t>
            </a:fld>
            <a:endParaRPr lang="en-US"/>
          </a:p>
        </p:txBody>
      </p:sp>
      <p:sp>
        <p:nvSpPr>
          <p:cNvPr id="5" name="Footer Placeholder 4">
            <a:extLst>
              <a:ext uri="{FF2B5EF4-FFF2-40B4-BE49-F238E27FC236}">
                <a16:creationId xmlns:a16="http://schemas.microsoft.com/office/drawing/2014/main" id="{5F10A637-D86F-4FA1-985D-2D82456511B1}"/>
              </a:ext>
            </a:extLst>
          </p:cNvPr>
          <p:cNvSpPr>
            <a:spLocks noGrp="1"/>
          </p:cNvSpPr>
          <p:nvPr>
            <p:ph type="ftr" sz="quarter" idx="3"/>
          </p:nvPr>
        </p:nvSpPr>
        <p:spPr>
          <a:xfrm rot="5400000">
            <a:off x="-1828801" y="1912217"/>
            <a:ext cx="4114800" cy="457200"/>
          </a:xfrm>
          <a:prstGeom prst="rect">
            <a:avLst/>
          </a:prstGeom>
        </p:spPr>
        <p:txBody>
          <a:bodyPr vert="horz" lIns="91440" tIns="45720" rIns="91440" bIns="45720" rtlCol="0" anchor="ctr"/>
          <a:lstStyle>
            <a:lvl1pPr algn="l">
              <a:defRPr sz="900" b="1">
                <a:solidFill>
                  <a:schemeClr val="tx1"/>
                </a:solidFill>
                <a:latin typeface="+mj-lt"/>
              </a:defRPr>
            </a:lvl1pPr>
          </a:lstStyle>
          <a:p>
            <a:endParaRPr lang="en-US"/>
          </a:p>
        </p:txBody>
      </p:sp>
      <p:sp>
        <p:nvSpPr>
          <p:cNvPr id="6" name="Slide Number Placeholder 5">
            <a:extLst>
              <a:ext uri="{FF2B5EF4-FFF2-40B4-BE49-F238E27FC236}">
                <a16:creationId xmlns:a16="http://schemas.microsoft.com/office/drawing/2014/main" id="{80F2FA4D-A931-46BA-B767-29A6FD5AAD2A}"/>
              </a:ext>
            </a:extLst>
          </p:cNvPr>
          <p:cNvSpPr>
            <a:spLocks noGrp="1"/>
          </p:cNvSpPr>
          <p:nvPr>
            <p:ph type="sldNum" sz="quarter" idx="4"/>
          </p:nvPr>
        </p:nvSpPr>
        <p:spPr>
          <a:xfrm>
            <a:off x="11669678" y="6408742"/>
            <a:ext cx="438652" cy="448830"/>
          </a:xfrm>
          <a:prstGeom prst="rect">
            <a:avLst/>
          </a:prstGeom>
        </p:spPr>
        <p:txBody>
          <a:bodyPr vert="horz" lIns="91440" tIns="45720" rIns="91440" bIns="45720" rtlCol="0" anchor="ctr"/>
          <a:lstStyle>
            <a:lvl1pPr algn="r">
              <a:defRPr sz="900">
                <a:solidFill>
                  <a:schemeClr val="bg1"/>
                </a:solidFill>
              </a:defRPr>
            </a:lvl1pPr>
          </a:lstStyle>
          <a:p>
            <a:fld id="{B9EAB3BA-07EE-4B64-A177-47C30D775877}" type="slidenum">
              <a:rPr lang="en-US" smtClean="0"/>
              <a:t>‹#›</a:t>
            </a:fld>
            <a:endParaRPr lang="en-US"/>
          </a:p>
        </p:txBody>
      </p:sp>
    </p:spTree>
    <p:extLst>
      <p:ext uri="{BB962C8B-B14F-4D97-AF65-F5344CB8AC3E}">
        <p14:creationId xmlns:p14="http://schemas.microsoft.com/office/powerpoint/2010/main" val="121816297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ublichistoryproject.wisc.edu/"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upplierdiversity.wi.gov/Pages/Home.asp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CE9E2ED-2BB1-46AE-A037-86EC1BFB3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7123B8-2291-D345-8F2C-01BC68927051}"/>
              </a:ext>
            </a:extLst>
          </p:cNvPr>
          <p:cNvSpPr>
            <a:spLocks noGrp="1"/>
          </p:cNvSpPr>
          <p:nvPr>
            <p:ph type="ctrTitle"/>
          </p:nvPr>
        </p:nvSpPr>
        <p:spPr>
          <a:xfrm>
            <a:off x="1371600" y="2038317"/>
            <a:ext cx="5601855" cy="2947210"/>
          </a:xfrm>
        </p:spPr>
        <p:txBody>
          <a:bodyPr anchor="t">
            <a:normAutofit/>
          </a:bodyPr>
          <a:lstStyle/>
          <a:p>
            <a:pPr algn="l">
              <a:lnSpc>
                <a:spcPct val="90000"/>
              </a:lnSpc>
            </a:pPr>
            <a:r>
              <a:rPr lang="en-US" dirty="0"/>
              <a:t>An Anti-Racist rubric for our campus units</a:t>
            </a:r>
          </a:p>
        </p:txBody>
      </p:sp>
      <p:sp>
        <p:nvSpPr>
          <p:cNvPr id="3" name="Subtitle 2">
            <a:extLst>
              <a:ext uri="{FF2B5EF4-FFF2-40B4-BE49-F238E27FC236}">
                <a16:creationId xmlns:a16="http://schemas.microsoft.com/office/drawing/2014/main" id="{55A2EFED-E7DF-2B4E-A4B1-E8352890DFDA}"/>
              </a:ext>
            </a:extLst>
          </p:cNvPr>
          <p:cNvSpPr>
            <a:spLocks noGrp="1"/>
          </p:cNvSpPr>
          <p:nvPr>
            <p:ph type="subTitle" idx="1"/>
          </p:nvPr>
        </p:nvSpPr>
        <p:spPr>
          <a:xfrm>
            <a:off x="1371599" y="3790379"/>
            <a:ext cx="4210167" cy="2016699"/>
          </a:xfrm>
        </p:spPr>
        <p:txBody>
          <a:bodyPr anchor="b">
            <a:noAutofit/>
          </a:bodyPr>
          <a:lstStyle/>
          <a:p>
            <a:pPr algn="l"/>
            <a:r>
              <a:rPr lang="en-US" sz="2800" dirty="0"/>
              <a:t>The badger anti-racist coalition (BARC)</a:t>
            </a:r>
          </a:p>
        </p:txBody>
      </p:sp>
      <p:sp>
        <p:nvSpPr>
          <p:cNvPr id="28" name="Rectangle 27">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7" y="-3"/>
            <a:ext cx="3611463" cy="6858000"/>
          </a:xfrm>
          <a:prstGeom prst="rect">
            <a:avLst/>
          </a:prstGeom>
          <a:gradFill>
            <a:gsLst>
              <a:gs pos="0">
                <a:schemeClr val="accent5">
                  <a:alpha val="77000"/>
                </a:schemeClr>
              </a:gs>
              <a:gs pos="100000">
                <a:schemeClr val="tx2">
                  <a:lumMod val="50000"/>
                  <a:lumOff val="50000"/>
                  <a:alpha val="5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2000">
                <a:schemeClr val="accent2">
                  <a:alpha val="69000"/>
                </a:schemeClr>
              </a:gs>
              <a:gs pos="99000">
                <a:schemeClr val="accent4">
                  <a:alpha val="74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426853" y="-345671"/>
            <a:ext cx="3429002" cy="4120348"/>
          </a:xfrm>
          <a:prstGeom prst="rect">
            <a:avLst/>
          </a:prstGeom>
          <a:gradFill>
            <a:gsLst>
              <a:gs pos="0">
                <a:schemeClr val="accent5">
                  <a:alpha val="26000"/>
                </a:schemeClr>
              </a:gs>
              <a:gs pos="49000">
                <a:schemeClr val="tx2">
                  <a:lumMod val="75000"/>
                  <a:lumOff val="25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8EA4F9A-8B44-4178-939C-5A0BA370294F}"/>
              </a:ext>
            </a:extLst>
          </p:cNvPr>
          <p:cNvPicPr>
            <a:picLocks noChangeAspect="1"/>
          </p:cNvPicPr>
          <p:nvPr/>
        </p:nvPicPr>
        <p:blipFill rotWithShape="1">
          <a:blip r:embed="rId3"/>
          <a:srcRect l="9623" r="23626" b="-2"/>
          <a:stretch/>
        </p:blipFill>
        <p:spPr>
          <a:xfrm>
            <a:off x="6844145" y="105091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108340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404E292-5FAB-47E8-A663-A07530CED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80FF8ED-64CE-400C-A4D5-9F943FC26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1999" cy="6858000"/>
          </a:xfrm>
          <a:prstGeom prst="rect">
            <a:avLst/>
          </a:prstGeom>
          <a:gradFill>
            <a:gsLst>
              <a:gs pos="0">
                <a:schemeClr val="accent5">
                  <a:alpha val="75000"/>
                </a:schemeClr>
              </a:gs>
              <a:gs pos="100000">
                <a:schemeClr val="accent2">
                  <a:lumMod val="60000"/>
                  <a:lumOff val="4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68868AD-100D-45F3-B11E-8A2936712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12191999" cy="6858000"/>
          </a:xfrm>
          <a:prstGeom prst="rect">
            <a:avLst/>
          </a:prstGeom>
          <a:gradFill>
            <a:gsLst>
              <a:gs pos="49000">
                <a:schemeClr val="accent5">
                  <a:alpha val="50000"/>
                </a:schemeClr>
              </a:gs>
              <a:gs pos="100000">
                <a:schemeClr val="accent2">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14742CC-05F9-44AC-AF98-AB6EF810E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96001" cy="6858000"/>
          </a:xfrm>
          <a:prstGeom prst="rect">
            <a:avLst/>
          </a:prstGeom>
          <a:gradFill>
            <a:gsLst>
              <a:gs pos="0">
                <a:schemeClr val="accent2">
                  <a:alpha val="17000"/>
                </a:schemeClr>
              </a:gs>
              <a:gs pos="85000">
                <a:schemeClr val="accent4">
                  <a:alpha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3">
            <a:extLst>
              <a:ext uri="{FF2B5EF4-FFF2-40B4-BE49-F238E27FC236}">
                <a16:creationId xmlns:a16="http://schemas.microsoft.com/office/drawing/2014/main" id="{853C77DB-C7E3-4B1F-9AD0-1EB2982A8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460656" y="-2569189"/>
            <a:ext cx="5115722" cy="10255626"/>
          </a:xfrm>
          <a:custGeom>
            <a:avLst/>
            <a:gdLst>
              <a:gd name="connsiteX0" fmla="*/ 2065105 w 2065105"/>
              <a:gd name="connsiteY0" fmla="*/ 0 h 4139967"/>
              <a:gd name="connsiteX1" fmla="*/ 2065105 w 2065105"/>
              <a:gd name="connsiteY1" fmla="*/ 4139967 h 4139967"/>
              <a:gd name="connsiteX2" fmla="*/ 1858573 w 2065105"/>
              <a:gd name="connsiteY2" fmla="*/ 4129538 h 4139967"/>
              <a:gd name="connsiteX3" fmla="*/ 0 w 2065105"/>
              <a:gd name="connsiteY3" fmla="*/ 2069983 h 4139967"/>
              <a:gd name="connsiteX4" fmla="*/ 1858573 w 2065105"/>
              <a:gd name="connsiteY4" fmla="*/ 10428 h 413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5105" h="4139967">
                <a:moveTo>
                  <a:pt x="2065105" y="0"/>
                </a:moveTo>
                <a:lnTo>
                  <a:pt x="2065105" y="4139967"/>
                </a:lnTo>
                <a:lnTo>
                  <a:pt x="1858573" y="4129538"/>
                </a:lnTo>
                <a:cubicBezTo>
                  <a:pt x="814640" y="4023521"/>
                  <a:pt x="0" y="3141887"/>
                  <a:pt x="0" y="2069983"/>
                </a:cubicBezTo>
                <a:cubicBezTo>
                  <a:pt x="0" y="998079"/>
                  <a:pt x="814640" y="116446"/>
                  <a:pt x="1858573" y="10428"/>
                </a:cubicBezTo>
                <a:close/>
              </a:path>
            </a:pathLst>
          </a:custGeom>
          <a:gradFill flip="none" rotWithShape="1">
            <a:gsLst>
              <a:gs pos="7000">
                <a:schemeClr val="accent4">
                  <a:lumMod val="60000"/>
                  <a:lumOff val="40000"/>
                  <a:alpha val="3000"/>
                </a:schemeClr>
              </a:gs>
              <a:gs pos="100000">
                <a:schemeClr val="accent4">
                  <a:lumMod val="60000"/>
                  <a:lumOff val="40000"/>
                  <a:alpha val="3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DE9708-2623-974E-ADDE-96FFEF8E7D6F}"/>
              </a:ext>
            </a:extLst>
          </p:cNvPr>
          <p:cNvSpPr>
            <a:spLocks noGrp="1"/>
          </p:cNvSpPr>
          <p:nvPr>
            <p:ph type="title"/>
          </p:nvPr>
        </p:nvSpPr>
        <p:spPr>
          <a:xfrm>
            <a:off x="1524000" y="1104445"/>
            <a:ext cx="9144000" cy="867230"/>
          </a:xfrm>
        </p:spPr>
        <p:txBody>
          <a:bodyPr vert="horz" lIns="0" tIns="0" rIns="0" bIns="0" rtlCol="0" anchor="ctr">
            <a:normAutofit/>
          </a:bodyPr>
          <a:lstStyle/>
          <a:p>
            <a:pPr algn="ctr"/>
            <a:r>
              <a:rPr lang="en-US" sz="4400" spc="750" dirty="0">
                <a:solidFill>
                  <a:schemeClr val="bg1"/>
                </a:solidFill>
              </a:rPr>
              <a:t>Positionality</a:t>
            </a:r>
          </a:p>
        </p:txBody>
      </p:sp>
      <p:sp>
        <p:nvSpPr>
          <p:cNvPr id="21" name="TextBox 20">
            <a:extLst>
              <a:ext uri="{FF2B5EF4-FFF2-40B4-BE49-F238E27FC236}">
                <a16:creationId xmlns:a16="http://schemas.microsoft.com/office/drawing/2014/main" id="{78A4F97C-E089-5E4D-A794-A98E3C86F9E9}"/>
              </a:ext>
            </a:extLst>
          </p:cNvPr>
          <p:cNvSpPr txBox="1"/>
          <p:nvPr/>
        </p:nvSpPr>
        <p:spPr>
          <a:xfrm>
            <a:off x="839914" y="2297584"/>
            <a:ext cx="9828085" cy="3908762"/>
          </a:xfrm>
          <a:prstGeom prst="rect">
            <a:avLst/>
          </a:prstGeom>
          <a:noFill/>
        </p:spPr>
        <p:txBody>
          <a:bodyPr wrap="square" rtlCol="0">
            <a:spAutoFit/>
          </a:bodyPr>
          <a:lstStyle/>
          <a:p>
            <a:pPr marL="457200" indent="-457200">
              <a:buFontTx/>
              <a:buChar char="-"/>
            </a:pPr>
            <a:r>
              <a:rPr lang="en-US" sz="3200" dirty="0"/>
              <a:t>Acknowledge previous work: BIPOC @ UW, </a:t>
            </a:r>
            <a:r>
              <a:rPr lang="en-US" sz="3200" dirty="0" err="1"/>
              <a:t>nINA</a:t>
            </a:r>
            <a:r>
              <a:rPr lang="en-US" sz="3200" dirty="0"/>
              <a:t> Collective, Black Liberation Collective</a:t>
            </a:r>
          </a:p>
          <a:p>
            <a:endParaRPr lang="en-US" sz="3200" dirty="0"/>
          </a:p>
          <a:p>
            <a:pPr marL="457200" indent="-457200">
              <a:buFontTx/>
              <a:buChar char="-"/>
            </a:pPr>
            <a:r>
              <a:rPr lang="en-US" sz="3200" dirty="0"/>
              <a:t>We are a mostly white group of community engaged professionals thinking about racial consciousness</a:t>
            </a:r>
          </a:p>
          <a:p>
            <a:endParaRPr lang="en-US" sz="3200" dirty="0"/>
          </a:p>
          <a:p>
            <a:pPr marL="457200" indent="-457200">
              <a:buFontTx/>
              <a:buChar char="-"/>
            </a:pPr>
            <a:r>
              <a:rPr lang="en-US" sz="3200" dirty="0"/>
              <a:t>Humility </a:t>
            </a:r>
          </a:p>
          <a:p>
            <a:r>
              <a:rPr lang="en-US" sz="2400" dirty="0"/>
              <a:t> </a:t>
            </a:r>
          </a:p>
        </p:txBody>
      </p:sp>
    </p:spTree>
    <p:extLst>
      <p:ext uri="{BB962C8B-B14F-4D97-AF65-F5344CB8AC3E}">
        <p14:creationId xmlns:p14="http://schemas.microsoft.com/office/powerpoint/2010/main" val="3696464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404E292-5FAB-47E8-A663-A07530CED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80FF8ED-64CE-400C-A4D5-9F943FC264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1999" cy="6858000"/>
          </a:xfrm>
          <a:prstGeom prst="rect">
            <a:avLst/>
          </a:prstGeom>
          <a:gradFill>
            <a:gsLst>
              <a:gs pos="0">
                <a:schemeClr val="accent5">
                  <a:alpha val="75000"/>
                </a:schemeClr>
              </a:gs>
              <a:gs pos="100000">
                <a:schemeClr val="accent2">
                  <a:lumMod val="60000"/>
                  <a:lumOff val="40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68868AD-100D-45F3-B11E-8A2936712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12191999" cy="6858000"/>
          </a:xfrm>
          <a:prstGeom prst="rect">
            <a:avLst/>
          </a:prstGeom>
          <a:gradFill>
            <a:gsLst>
              <a:gs pos="49000">
                <a:schemeClr val="accent5">
                  <a:alpha val="50000"/>
                </a:schemeClr>
              </a:gs>
              <a:gs pos="100000">
                <a:schemeClr val="accent2">
                  <a:alpha val="74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14742CC-05F9-44AC-AF98-AB6EF810E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96001" cy="6858000"/>
          </a:xfrm>
          <a:prstGeom prst="rect">
            <a:avLst/>
          </a:prstGeom>
          <a:gradFill>
            <a:gsLst>
              <a:gs pos="0">
                <a:schemeClr val="accent2">
                  <a:alpha val="17000"/>
                </a:schemeClr>
              </a:gs>
              <a:gs pos="85000">
                <a:schemeClr val="accent4">
                  <a:alpha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3">
            <a:extLst>
              <a:ext uri="{FF2B5EF4-FFF2-40B4-BE49-F238E27FC236}">
                <a16:creationId xmlns:a16="http://schemas.microsoft.com/office/drawing/2014/main" id="{853C77DB-C7E3-4B1F-9AD0-1EB2982A8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460656" y="-2569189"/>
            <a:ext cx="5115722" cy="10255626"/>
          </a:xfrm>
          <a:custGeom>
            <a:avLst/>
            <a:gdLst>
              <a:gd name="connsiteX0" fmla="*/ 2065105 w 2065105"/>
              <a:gd name="connsiteY0" fmla="*/ 0 h 4139967"/>
              <a:gd name="connsiteX1" fmla="*/ 2065105 w 2065105"/>
              <a:gd name="connsiteY1" fmla="*/ 4139967 h 4139967"/>
              <a:gd name="connsiteX2" fmla="*/ 1858573 w 2065105"/>
              <a:gd name="connsiteY2" fmla="*/ 4129538 h 4139967"/>
              <a:gd name="connsiteX3" fmla="*/ 0 w 2065105"/>
              <a:gd name="connsiteY3" fmla="*/ 2069983 h 4139967"/>
              <a:gd name="connsiteX4" fmla="*/ 1858573 w 2065105"/>
              <a:gd name="connsiteY4" fmla="*/ 10428 h 413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5105" h="4139967">
                <a:moveTo>
                  <a:pt x="2065105" y="0"/>
                </a:moveTo>
                <a:lnTo>
                  <a:pt x="2065105" y="4139967"/>
                </a:lnTo>
                <a:lnTo>
                  <a:pt x="1858573" y="4129538"/>
                </a:lnTo>
                <a:cubicBezTo>
                  <a:pt x="814640" y="4023521"/>
                  <a:pt x="0" y="3141887"/>
                  <a:pt x="0" y="2069983"/>
                </a:cubicBezTo>
                <a:cubicBezTo>
                  <a:pt x="0" y="998079"/>
                  <a:pt x="814640" y="116446"/>
                  <a:pt x="1858573" y="10428"/>
                </a:cubicBezTo>
                <a:close/>
              </a:path>
            </a:pathLst>
          </a:custGeom>
          <a:gradFill flip="none" rotWithShape="1">
            <a:gsLst>
              <a:gs pos="7000">
                <a:schemeClr val="accent4">
                  <a:lumMod val="60000"/>
                  <a:lumOff val="40000"/>
                  <a:alpha val="3000"/>
                </a:schemeClr>
              </a:gs>
              <a:gs pos="100000">
                <a:schemeClr val="accent4">
                  <a:lumMod val="60000"/>
                  <a:lumOff val="40000"/>
                  <a:alpha val="3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DE9708-2623-974E-ADDE-96FFEF8E7D6F}"/>
              </a:ext>
            </a:extLst>
          </p:cNvPr>
          <p:cNvSpPr>
            <a:spLocks noGrp="1"/>
          </p:cNvSpPr>
          <p:nvPr>
            <p:ph type="title"/>
          </p:nvPr>
        </p:nvSpPr>
        <p:spPr>
          <a:xfrm>
            <a:off x="1524000" y="1104445"/>
            <a:ext cx="9144000" cy="867230"/>
          </a:xfrm>
        </p:spPr>
        <p:txBody>
          <a:bodyPr vert="horz" lIns="0" tIns="0" rIns="0" bIns="0" rtlCol="0" anchor="ctr">
            <a:normAutofit/>
          </a:bodyPr>
          <a:lstStyle/>
          <a:p>
            <a:pPr algn="ctr"/>
            <a:r>
              <a:rPr lang="en-US" sz="4400" spc="750" dirty="0">
                <a:solidFill>
                  <a:schemeClr val="bg1"/>
                </a:solidFill>
              </a:rPr>
              <a:t>Context</a:t>
            </a:r>
          </a:p>
        </p:txBody>
      </p:sp>
      <p:sp>
        <p:nvSpPr>
          <p:cNvPr id="4" name="TextBox 3">
            <a:extLst>
              <a:ext uri="{FF2B5EF4-FFF2-40B4-BE49-F238E27FC236}">
                <a16:creationId xmlns:a16="http://schemas.microsoft.com/office/drawing/2014/main" id="{D7BCA596-BC71-A04E-B6E3-3B8441C328C5}"/>
              </a:ext>
            </a:extLst>
          </p:cNvPr>
          <p:cNvSpPr txBox="1"/>
          <p:nvPr/>
        </p:nvSpPr>
        <p:spPr>
          <a:xfrm>
            <a:off x="1050448" y="2742241"/>
            <a:ext cx="2057400" cy="830997"/>
          </a:xfrm>
          <a:prstGeom prst="rect">
            <a:avLst/>
          </a:prstGeom>
          <a:noFill/>
        </p:spPr>
        <p:txBody>
          <a:bodyPr wrap="square" rtlCol="0">
            <a:spAutoFit/>
          </a:bodyPr>
          <a:lstStyle/>
          <a:p>
            <a:r>
              <a:rPr lang="en-US" sz="2400" dirty="0"/>
              <a:t>Racial Consciousness</a:t>
            </a:r>
          </a:p>
        </p:txBody>
      </p:sp>
      <p:sp>
        <p:nvSpPr>
          <p:cNvPr id="13" name="TextBox 12">
            <a:extLst>
              <a:ext uri="{FF2B5EF4-FFF2-40B4-BE49-F238E27FC236}">
                <a16:creationId xmlns:a16="http://schemas.microsoft.com/office/drawing/2014/main" id="{742D7DB3-EACB-AF45-99C9-2D86C0FCE730}"/>
              </a:ext>
            </a:extLst>
          </p:cNvPr>
          <p:cNvSpPr txBox="1"/>
          <p:nvPr/>
        </p:nvSpPr>
        <p:spPr>
          <a:xfrm>
            <a:off x="1050448" y="3744510"/>
            <a:ext cx="2057400" cy="830997"/>
          </a:xfrm>
          <a:prstGeom prst="rect">
            <a:avLst/>
          </a:prstGeom>
          <a:noFill/>
        </p:spPr>
        <p:txBody>
          <a:bodyPr wrap="square" rtlCol="0">
            <a:spAutoFit/>
          </a:bodyPr>
          <a:lstStyle/>
          <a:p>
            <a:r>
              <a:rPr lang="en-US" sz="2400" dirty="0"/>
              <a:t>Police Killing Black People</a:t>
            </a:r>
          </a:p>
        </p:txBody>
      </p:sp>
      <p:sp>
        <p:nvSpPr>
          <p:cNvPr id="15" name="TextBox 14">
            <a:extLst>
              <a:ext uri="{FF2B5EF4-FFF2-40B4-BE49-F238E27FC236}">
                <a16:creationId xmlns:a16="http://schemas.microsoft.com/office/drawing/2014/main" id="{9ADA09F0-F336-DE43-AA06-0530BEFFD8AD}"/>
              </a:ext>
            </a:extLst>
          </p:cNvPr>
          <p:cNvSpPr txBox="1"/>
          <p:nvPr/>
        </p:nvSpPr>
        <p:spPr>
          <a:xfrm>
            <a:off x="1050448" y="4871299"/>
            <a:ext cx="2057400" cy="1200329"/>
          </a:xfrm>
          <a:prstGeom prst="rect">
            <a:avLst/>
          </a:prstGeom>
          <a:noFill/>
        </p:spPr>
        <p:txBody>
          <a:bodyPr wrap="square" rtlCol="0">
            <a:spAutoFit/>
          </a:bodyPr>
          <a:lstStyle/>
          <a:p>
            <a:r>
              <a:rPr lang="en-US" sz="2400" dirty="0"/>
              <a:t>On-Going Equity Issues in Higher Ed</a:t>
            </a:r>
          </a:p>
        </p:txBody>
      </p:sp>
      <p:sp>
        <p:nvSpPr>
          <p:cNvPr id="5" name="Right Arrow 4">
            <a:extLst>
              <a:ext uri="{FF2B5EF4-FFF2-40B4-BE49-F238E27FC236}">
                <a16:creationId xmlns:a16="http://schemas.microsoft.com/office/drawing/2014/main" id="{D5E26CD7-02A8-004A-8C26-7F37BDCB0C7C}"/>
              </a:ext>
            </a:extLst>
          </p:cNvPr>
          <p:cNvSpPr/>
          <p:nvPr/>
        </p:nvSpPr>
        <p:spPr>
          <a:xfrm>
            <a:off x="3553200" y="3780917"/>
            <a:ext cx="902368" cy="5819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3C123D6-5465-054E-85CA-881F92D6644F}"/>
              </a:ext>
            </a:extLst>
          </p:cNvPr>
          <p:cNvSpPr txBox="1"/>
          <p:nvPr/>
        </p:nvSpPr>
        <p:spPr>
          <a:xfrm>
            <a:off x="5092694" y="2749009"/>
            <a:ext cx="2057400" cy="1200329"/>
          </a:xfrm>
          <a:prstGeom prst="rect">
            <a:avLst/>
          </a:prstGeom>
          <a:noFill/>
        </p:spPr>
        <p:txBody>
          <a:bodyPr wrap="square" rtlCol="0">
            <a:spAutoFit/>
          </a:bodyPr>
          <a:lstStyle/>
          <a:p>
            <a:r>
              <a:rPr lang="en-US" sz="2400" dirty="0"/>
              <a:t>Inadequate Response from Administration </a:t>
            </a:r>
          </a:p>
        </p:txBody>
      </p:sp>
      <p:sp>
        <p:nvSpPr>
          <p:cNvPr id="19" name="TextBox 18">
            <a:extLst>
              <a:ext uri="{FF2B5EF4-FFF2-40B4-BE49-F238E27FC236}">
                <a16:creationId xmlns:a16="http://schemas.microsoft.com/office/drawing/2014/main" id="{5B3A72C2-5F58-8040-B378-14EB4B964792}"/>
              </a:ext>
            </a:extLst>
          </p:cNvPr>
          <p:cNvSpPr txBox="1"/>
          <p:nvPr/>
        </p:nvSpPr>
        <p:spPr>
          <a:xfrm>
            <a:off x="5092694" y="4879272"/>
            <a:ext cx="2057400" cy="1200329"/>
          </a:xfrm>
          <a:prstGeom prst="rect">
            <a:avLst/>
          </a:prstGeom>
          <a:noFill/>
        </p:spPr>
        <p:txBody>
          <a:bodyPr wrap="square" rtlCol="0">
            <a:spAutoFit/>
          </a:bodyPr>
          <a:lstStyle/>
          <a:p>
            <a:r>
              <a:rPr lang="en-US" sz="2400" dirty="0"/>
              <a:t>Lot of Talk about Change in Higher Ed</a:t>
            </a:r>
          </a:p>
        </p:txBody>
      </p:sp>
      <p:sp>
        <p:nvSpPr>
          <p:cNvPr id="21" name="TextBox 20">
            <a:extLst>
              <a:ext uri="{FF2B5EF4-FFF2-40B4-BE49-F238E27FC236}">
                <a16:creationId xmlns:a16="http://schemas.microsoft.com/office/drawing/2014/main" id="{78A4F97C-E089-5E4D-A794-A98E3C86F9E9}"/>
              </a:ext>
            </a:extLst>
          </p:cNvPr>
          <p:cNvSpPr txBox="1"/>
          <p:nvPr/>
        </p:nvSpPr>
        <p:spPr>
          <a:xfrm>
            <a:off x="9139719" y="2743200"/>
            <a:ext cx="2057400" cy="830997"/>
          </a:xfrm>
          <a:prstGeom prst="rect">
            <a:avLst/>
          </a:prstGeom>
          <a:noFill/>
        </p:spPr>
        <p:txBody>
          <a:bodyPr wrap="square" rtlCol="0">
            <a:spAutoFit/>
          </a:bodyPr>
          <a:lstStyle/>
          <a:p>
            <a:r>
              <a:rPr lang="en-US" sz="2400" dirty="0"/>
              <a:t>Students Speaking Up </a:t>
            </a:r>
          </a:p>
        </p:txBody>
      </p:sp>
      <p:sp>
        <p:nvSpPr>
          <p:cNvPr id="22" name="TextBox 21">
            <a:extLst>
              <a:ext uri="{FF2B5EF4-FFF2-40B4-BE49-F238E27FC236}">
                <a16:creationId xmlns:a16="http://schemas.microsoft.com/office/drawing/2014/main" id="{FA322F52-A9B3-004D-94AA-400FF7CDBBDB}"/>
              </a:ext>
            </a:extLst>
          </p:cNvPr>
          <p:cNvSpPr txBox="1"/>
          <p:nvPr/>
        </p:nvSpPr>
        <p:spPr>
          <a:xfrm>
            <a:off x="9139719" y="4576466"/>
            <a:ext cx="2057400" cy="1569660"/>
          </a:xfrm>
          <a:prstGeom prst="rect">
            <a:avLst/>
          </a:prstGeom>
          <a:noFill/>
        </p:spPr>
        <p:txBody>
          <a:bodyPr wrap="square" rtlCol="0">
            <a:spAutoFit/>
          </a:bodyPr>
          <a:lstStyle/>
          <a:p>
            <a:r>
              <a:rPr lang="en-US" sz="2400" dirty="0"/>
              <a:t>Staff and Faculty Wanting to Do More</a:t>
            </a:r>
          </a:p>
        </p:txBody>
      </p:sp>
      <p:sp>
        <p:nvSpPr>
          <p:cNvPr id="23" name="Right Arrow 22">
            <a:extLst>
              <a:ext uri="{FF2B5EF4-FFF2-40B4-BE49-F238E27FC236}">
                <a16:creationId xmlns:a16="http://schemas.microsoft.com/office/drawing/2014/main" id="{BDBD238B-0FE9-F249-AA25-9B5F3ABE56E0}"/>
              </a:ext>
            </a:extLst>
          </p:cNvPr>
          <p:cNvSpPr/>
          <p:nvPr/>
        </p:nvSpPr>
        <p:spPr>
          <a:xfrm>
            <a:off x="7718796" y="3780917"/>
            <a:ext cx="902368" cy="5819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4743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27">
            <a:extLst>
              <a:ext uri="{FF2B5EF4-FFF2-40B4-BE49-F238E27FC236}">
                <a16:creationId xmlns:a16="http://schemas.microsoft.com/office/drawing/2014/main" id="{E383CC5D-71E8-4CB2-8E4A-F1E4FF6DC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9">
            <a:extLst>
              <a:ext uri="{FF2B5EF4-FFF2-40B4-BE49-F238E27FC236}">
                <a16:creationId xmlns:a16="http://schemas.microsoft.com/office/drawing/2014/main" id="{E2DA5AC1-43C5-4243-9028-07DBB80D0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
            <a:ext cx="12192000" cy="1600201"/>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1">
            <a:extLst>
              <a:ext uri="{FF2B5EF4-FFF2-40B4-BE49-F238E27FC236}">
                <a16:creationId xmlns:a16="http://schemas.microsoft.com/office/drawing/2014/main" id="{8A4EDA1C-27A1-4C83-ACE4-6675EC924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9161" y="9109"/>
            <a:ext cx="7792839" cy="1594270"/>
          </a:xfrm>
          <a:prstGeom prst="rect">
            <a:avLst/>
          </a:prstGeom>
          <a:gradFill>
            <a:gsLst>
              <a:gs pos="22000">
                <a:schemeClr val="accent2">
                  <a:alpha val="0"/>
                </a:schemeClr>
              </a:gs>
              <a:gs pos="99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33">
            <a:extLst>
              <a:ext uri="{FF2B5EF4-FFF2-40B4-BE49-F238E27FC236}">
                <a16:creationId xmlns:a16="http://schemas.microsoft.com/office/drawing/2014/main" id="{1C2185E4-B584-4B9D-9440-DEA0FB9D9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021976" y="-906246"/>
            <a:ext cx="1602951" cy="3416298"/>
          </a:xfrm>
          <a:prstGeom prst="rect">
            <a:avLst/>
          </a:prstGeom>
          <a:gradFill>
            <a:gsLst>
              <a:gs pos="45000">
                <a:schemeClr val="accent4">
                  <a:alpha val="0"/>
                </a:schemeClr>
              </a:gs>
              <a:gs pos="99000">
                <a:schemeClr val="accent6">
                  <a:alpha val="33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35">
            <a:extLst>
              <a:ext uri="{FF2B5EF4-FFF2-40B4-BE49-F238E27FC236}">
                <a16:creationId xmlns:a16="http://schemas.microsoft.com/office/drawing/2014/main" id="{FF33EC8A-EE0A-4395-97E2-DAD467CF73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451242" y="0"/>
            <a:ext cx="9729549" cy="16001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7">
            <a:extLst>
              <a:ext uri="{FF2B5EF4-FFF2-40B4-BE49-F238E27FC236}">
                <a16:creationId xmlns:a16="http://schemas.microsoft.com/office/drawing/2014/main" id="{FF85DA95-16A4-404E-9BFF-27F8E4FC7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30"/>
            <a:ext cx="7910111" cy="1600198"/>
          </a:xfrm>
          <a:prstGeom prst="rect">
            <a:avLst/>
          </a:prstGeom>
          <a:gradFill>
            <a:gsLst>
              <a:gs pos="0">
                <a:schemeClr val="accent5">
                  <a:alpha val="21000"/>
                </a:schemeClr>
              </a:gs>
              <a:gs pos="99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74637F-9579-0C4F-B5F2-854F62AF19B8}"/>
              </a:ext>
            </a:extLst>
          </p:cNvPr>
          <p:cNvSpPr>
            <a:spLocks noGrp="1"/>
          </p:cNvSpPr>
          <p:nvPr>
            <p:ph type="title"/>
          </p:nvPr>
        </p:nvSpPr>
        <p:spPr>
          <a:xfrm>
            <a:off x="1157084" y="374427"/>
            <a:ext cx="10374517" cy="971512"/>
          </a:xfrm>
        </p:spPr>
        <p:txBody>
          <a:bodyPr vert="horz" lIns="0" tIns="0" rIns="0" bIns="0" rtlCol="0" anchor="ctr">
            <a:normAutofit/>
          </a:bodyPr>
          <a:lstStyle/>
          <a:p>
            <a:r>
              <a:rPr lang="en-US" sz="3200" dirty="0">
                <a:solidFill>
                  <a:schemeClr val="bg1"/>
                </a:solidFill>
              </a:rPr>
              <a:t>Badger Anti-Racist Coalition (BARC)</a:t>
            </a:r>
          </a:p>
        </p:txBody>
      </p:sp>
      <p:graphicFrame>
        <p:nvGraphicFramePr>
          <p:cNvPr id="46" name="TextBox 12">
            <a:extLst>
              <a:ext uri="{FF2B5EF4-FFF2-40B4-BE49-F238E27FC236}">
                <a16:creationId xmlns:a16="http://schemas.microsoft.com/office/drawing/2014/main" id="{5CCBE0BA-5AB0-42FD-8299-6A5A0AC670F8}"/>
              </a:ext>
            </a:extLst>
          </p:cNvPr>
          <p:cNvGraphicFramePr/>
          <p:nvPr>
            <p:extLst>
              <p:ext uri="{D42A27DB-BD31-4B8C-83A1-F6EECF244321}">
                <p14:modId xmlns:p14="http://schemas.microsoft.com/office/powerpoint/2010/main" val="261713870"/>
              </p:ext>
            </p:extLst>
          </p:nvPr>
        </p:nvGraphicFramePr>
        <p:xfrm>
          <a:off x="579474" y="2062715"/>
          <a:ext cx="11033029" cy="4189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3549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D896123-1B32-4CB1-B2ED-E34BBC26B4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E7032F7-522A-4FF5-8239-9FAEF2905058}"/>
              </a:ext>
            </a:extLst>
          </p:cNvPr>
          <p:cNvPicPr>
            <a:picLocks noChangeAspect="1"/>
          </p:cNvPicPr>
          <p:nvPr/>
        </p:nvPicPr>
        <p:blipFill rotWithShape="1">
          <a:blip r:embed="rId3"/>
          <a:srcRect b="15736"/>
          <a:stretch/>
        </p:blipFill>
        <p:spPr>
          <a:xfrm>
            <a:off x="20" y="429"/>
            <a:ext cx="12191980" cy="6857571"/>
          </a:xfrm>
          <a:prstGeom prst="rect">
            <a:avLst/>
          </a:prstGeom>
        </p:spPr>
      </p:pic>
      <p:sp>
        <p:nvSpPr>
          <p:cNvPr id="15" name="Rectangle 14">
            <a:extLst>
              <a:ext uri="{FF2B5EF4-FFF2-40B4-BE49-F238E27FC236}">
                <a16:creationId xmlns:a16="http://schemas.microsoft.com/office/drawing/2014/main" id="{019FDB4D-987D-4C87-A179-9D4616AB2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9931"/>
            <a:ext cx="12191999" cy="5058137"/>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97DA10-2AD5-5C4A-94EE-CEDE4C27BDC4}"/>
              </a:ext>
            </a:extLst>
          </p:cNvPr>
          <p:cNvSpPr>
            <a:spLocks noGrp="1"/>
          </p:cNvSpPr>
          <p:nvPr>
            <p:ph type="title"/>
          </p:nvPr>
        </p:nvSpPr>
        <p:spPr>
          <a:xfrm>
            <a:off x="676558" y="3428784"/>
            <a:ext cx="5308605" cy="2380889"/>
          </a:xfrm>
        </p:spPr>
        <p:txBody>
          <a:bodyPr vert="horz" lIns="0" tIns="0" rIns="0" bIns="0" rtlCol="0" anchor="b">
            <a:normAutofit fontScale="90000"/>
          </a:bodyPr>
          <a:lstStyle/>
          <a:p>
            <a:pPr algn="ctr"/>
            <a:r>
              <a:rPr lang="en-US" sz="4000" spc="750" dirty="0">
                <a:solidFill>
                  <a:schemeClr val="bg1"/>
                </a:solidFill>
              </a:rPr>
              <a:t>How can we tell if our units are Working toward anti-racism?</a:t>
            </a:r>
          </a:p>
        </p:txBody>
      </p:sp>
    </p:spTree>
    <p:extLst>
      <p:ext uri="{BB962C8B-B14F-4D97-AF65-F5344CB8AC3E}">
        <p14:creationId xmlns:p14="http://schemas.microsoft.com/office/powerpoint/2010/main" val="49161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813A4003-1875-46E3-BBC1-9CF42E133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9">
            <a:extLst>
              <a:ext uri="{FF2B5EF4-FFF2-40B4-BE49-F238E27FC236}">
                <a16:creationId xmlns:a16="http://schemas.microsoft.com/office/drawing/2014/main" id="{ACDECF1C-4B20-4CD9-90C7-F85AAB331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8" y="5257371"/>
            <a:ext cx="12203208" cy="1600629"/>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1">
            <a:extLst>
              <a:ext uri="{FF2B5EF4-FFF2-40B4-BE49-F238E27FC236}">
                <a16:creationId xmlns:a16="http://schemas.microsoft.com/office/drawing/2014/main" id="{7CB46BEC-0E77-41F0-A7D5-D5B40D225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40517" y="5262916"/>
            <a:ext cx="7751481" cy="11453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3">
            <a:extLst>
              <a:ext uri="{FF2B5EF4-FFF2-40B4-BE49-F238E27FC236}">
                <a16:creationId xmlns:a16="http://schemas.microsoft.com/office/drawing/2014/main" id="{B84D73B4-F569-4D64-BA77-14454E09F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8" y="5262916"/>
            <a:ext cx="8778690" cy="1595084"/>
          </a:xfrm>
          <a:prstGeom prst="rect">
            <a:avLst/>
          </a:prstGeom>
          <a:gradFill>
            <a:gsLst>
              <a:gs pos="0">
                <a:schemeClr val="accent6">
                  <a:lumMod val="75000"/>
                  <a:alpha val="31000"/>
                </a:schemeClr>
              </a:gs>
              <a:gs pos="99000">
                <a:schemeClr val="accent5">
                  <a:alpha val="2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5">
            <a:extLst>
              <a:ext uri="{FF2B5EF4-FFF2-40B4-BE49-F238E27FC236}">
                <a16:creationId xmlns:a16="http://schemas.microsoft.com/office/drawing/2014/main" id="{AD437E30-AED3-4732-B13B-17D277D8D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0126" y="5256870"/>
            <a:ext cx="5301872" cy="1600701"/>
          </a:xfrm>
          <a:prstGeom prst="rect">
            <a:avLst/>
          </a:prstGeom>
          <a:gradFill>
            <a:gsLst>
              <a:gs pos="22000">
                <a:schemeClr val="tx2">
                  <a:lumMod val="75000"/>
                  <a:lumOff val="25000"/>
                  <a:alpha val="0"/>
                </a:schemeClr>
              </a:gs>
              <a:gs pos="99000">
                <a:schemeClr val="tx2">
                  <a:lumMod val="75000"/>
                  <a:lumOff val="25000"/>
                  <a:alpha val="6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DD9822B-ADD7-EB4D-9C81-98212201F545}"/>
              </a:ext>
            </a:extLst>
          </p:cNvPr>
          <p:cNvSpPr>
            <a:spLocks noGrp="1"/>
          </p:cNvSpPr>
          <p:nvPr>
            <p:ph type="title"/>
          </p:nvPr>
        </p:nvSpPr>
        <p:spPr>
          <a:xfrm>
            <a:off x="914400" y="5602884"/>
            <a:ext cx="10698103" cy="827037"/>
          </a:xfrm>
        </p:spPr>
        <p:txBody>
          <a:bodyPr anchor="ctr">
            <a:normAutofit/>
          </a:bodyPr>
          <a:lstStyle/>
          <a:p>
            <a:r>
              <a:rPr lang="en-US" sz="3200" dirty="0">
                <a:solidFill>
                  <a:schemeClr val="bg1"/>
                </a:solidFill>
              </a:rPr>
              <a:t>Guiding beliefs</a:t>
            </a:r>
          </a:p>
        </p:txBody>
      </p:sp>
      <p:sp>
        <p:nvSpPr>
          <p:cNvPr id="4" name="Rectangle 3">
            <a:extLst>
              <a:ext uri="{FF2B5EF4-FFF2-40B4-BE49-F238E27FC236}">
                <a16:creationId xmlns:a16="http://schemas.microsoft.com/office/drawing/2014/main" id="{23538C45-C5B7-C84D-8012-0530F7F2FED5}"/>
              </a:ext>
            </a:extLst>
          </p:cNvPr>
          <p:cNvSpPr/>
          <p:nvPr/>
        </p:nvSpPr>
        <p:spPr>
          <a:xfrm>
            <a:off x="647713" y="658981"/>
            <a:ext cx="10880560" cy="923330"/>
          </a:xfrm>
          <a:prstGeom prst="rect">
            <a:avLst/>
          </a:prstGeom>
          <a:noFill/>
        </p:spPr>
        <p:txBody>
          <a:bodyPr wrap="square" lIns="91440" tIns="45720" rIns="91440" bIns="45720">
            <a:spAutoFit/>
          </a:bodyPr>
          <a:lstStyle/>
          <a:p>
            <a:r>
              <a:rPr lang="en-US" sz="5400" b="1" cap="none" spc="0" dirty="0">
                <a:ln w="22225">
                  <a:solidFill>
                    <a:schemeClr val="accent2"/>
                  </a:solidFill>
                  <a:prstDash val="solid"/>
                </a:ln>
                <a:solidFill>
                  <a:schemeClr val="accent2">
                    <a:lumMod val="40000"/>
                    <a:lumOff val="60000"/>
                  </a:schemeClr>
                </a:solidFill>
                <a:effectLst/>
              </a:rPr>
              <a:t>1. Shared power and mutual respect</a:t>
            </a:r>
          </a:p>
        </p:txBody>
      </p:sp>
      <p:sp>
        <p:nvSpPr>
          <p:cNvPr id="5" name="Rectangle 4">
            <a:extLst>
              <a:ext uri="{FF2B5EF4-FFF2-40B4-BE49-F238E27FC236}">
                <a16:creationId xmlns:a16="http://schemas.microsoft.com/office/drawing/2014/main" id="{E775583A-9B8B-6A4F-A4F8-142C2410175F}"/>
              </a:ext>
            </a:extLst>
          </p:cNvPr>
          <p:cNvSpPr/>
          <p:nvPr/>
        </p:nvSpPr>
        <p:spPr>
          <a:xfrm>
            <a:off x="6003635" y="2967335"/>
            <a:ext cx="184730" cy="923330"/>
          </a:xfrm>
          <a:prstGeom prst="rect">
            <a:avLst/>
          </a:prstGeom>
          <a:noFill/>
        </p:spPr>
        <p:txBody>
          <a:bodyPr wrap="none" lIns="91440" tIns="45720" rIns="91440" bIns="45720">
            <a:spAutoFit/>
          </a:bodyPr>
          <a:lstStyle/>
          <a:p>
            <a:pPr algn="ct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5" name="Rectangle 14">
            <a:extLst>
              <a:ext uri="{FF2B5EF4-FFF2-40B4-BE49-F238E27FC236}">
                <a16:creationId xmlns:a16="http://schemas.microsoft.com/office/drawing/2014/main" id="{1CF51C48-C90D-6F46-8D0C-98F6F96C9ECB}"/>
              </a:ext>
            </a:extLst>
          </p:cNvPr>
          <p:cNvSpPr/>
          <p:nvPr/>
        </p:nvSpPr>
        <p:spPr>
          <a:xfrm>
            <a:off x="647713" y="1906149"/>
            <a:ext cx="8778690" cy="1754326"/>
          </a:xfrm>
          <a:prstGeom prst="rect">
            <a:avLst/>
          </a:prstGeom>
          <a:noFill/>
        </p:spPr>
        <p:txBody>
          <a:bodyPr wrap="square" lIns="91440" tIns="45720" rIns="91440" bIns="45720">
            <a:spAutoFit/>
          </a:bodyPr>
          <a:lstStyle/>
          <a:p>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rPr>
              <a:t>2. Transparency and intentional communication</a:t>
            </a:r>
          </a:p>
        </p:txBody>
      </p:sp>
      <p:sp>
        <p:nvSpPr>
          <p:cNvPr id="17" name="Rectangle 16">
            <a:extLst>
              <a:ext uri="{FF2B5EF4-FFF2-40B4-BE49-F238E27FC236}">
                <a16:creationId xmlns:a16="http://schemas.microsoft.com/office/drawing/2014/main" id="{2CA7B9FE-AF93-7041-8FF3-2E55FF5801FA}"/>
              </a:ext>
            </a:extLst>
          </p:cNvPr>
          <p:cNvSpPr/>
          <p:nvPr/>
        </p:nvSpPr>
        <p:spPr>
          <a:xfrm>
            <a:off x="647713" y="3831080"/>
            <a:ext cx="1071184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r>
              <a:rPr lang="en-US" sz="5400" b="1" cap="none" spc="0" dirty="0">
                <a:ln/>
                <a:solidFill>
                  <a:schemeClr val="accent4"/>
                </a:solidFill>
                <a:effectLst/>
              </a:rPr>
              <a:t>3. Equitable distribution of resources</a:t>
            </a:r>
          </a:p>
        </p:txBody>
      </p:sp>
    </p:spTree>
    <p:extLst>
      <p:ext uri="{BB962C8B-B14F-4D97-AF65-F5344CB8AC3E}">
        <p14:creationId xmlns:p14="http://schemas.microsoft.com/office/powerpoint/2010/main" val="2373617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E6C0C3-A448-4D8B-86C7-3C83B7E4A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FBBB7E-2725-A94E-BB4E-2FD3586027D1}"/>
              </a:ext>
            </a:extLst>
          </p:cNvPr>
          <p:cNvSpPr>
            <a:spLocks noGrp="1"/>
          </p:cNvSpPr>
          <p:nvPr>
            <p:ph type="title"/>
          </p:nvPr>
        </p:nvSpPr>
        <p:spPr>
          <a:xfrm>
            <a:off x="1101728" y="1092029"/>
            <a:ext cx="4760760" cy="4472690"/>
          </a:xfrm>
        </p:spPr>
        <p:txBody>
          <a:bodyPr anchor="ctr">
            <a:normAutofit/>
          </a:bodyPr>
          <a:lstStyle/>
          <a:p>
            <a:r>
              <a:rPr lang="en-US" sz="3200" dirty="0"/>
              <a:t>Timeline,</a:t>
            </a:r>
            <a:br>
              <a:rPr lang="en-US" sz="3200" dirty="0"/>
            </a:br>
            <a:r>
              <a:rPr lang="en-US" sz="3200" dirty="0"/>
              <a:t>implementation,</a:t>
            </a:r>
            <a:br>
              <a:rPr lang="en-US" sz="3200" dirty="0"/>
            </a:br>
            <a:r>
              <a:rPr lang="en-US" sz="3200" dirty="0"/>
              <a:t>sustainability</a:t>
            </a:r>
          </a:p>
        </p:txBody>
      </p:sp>
      <p:sp>
        <p:nvSpPr>
          <p:cNvPr id="13" name="Rectangle 12">
            <a:extLst>
              <a:ext uri="{FF2B5EF4-FFF2-40B4-BE49-F238E27FC236}">
                <a16:creationId xmlns:a16="http://schemas.microsoft.com/office/drawing/2014/main" id="{EF1326A3-CBDD-4503-8C40-806B4ABF4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910698D-E436-464E-9DE4-F9FB349FD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extBox 4">
            <a:extLst>
              <a:ext uri="{FF2B5EF4-FFF2-40B4-BE49-F238E27FC236}">
                <a16:creationId xmlns:a16="http://schemas.microsoft.com/office/drawing/2014/main" id="{8106E46A-6778-4F2A-A095-78F356A0A58C}"/>
              </a:ext>
            </a:extLst>
          </p:cNvPr>
          <p:cNvGraphicFramePr/>
          <p:nvPr>
            <p:extLst>
              <p:ext uri="{D42A27DB-BD31-4B8C-83A1-F6EECF244321}">
                <p14:modId xmlns:p14="http://schemas.microsoft.com/office/powerpoint/2010/main" val="4182679112"/>
              </p:ext>
            </p:extLst>
          </p:nvPr>
        </p:nvGraphicFramePr>
        <p:xfrm>
          <a:off x="6329513" y="1709664"/>
          <a:ext cx="4334816" cy="3438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0164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0F73-A28A-F446-A556-B145B858AC07}"/>
              </a:ext>
            </a:extLst>
          </p:cNvPr>
          <p:cNvSpPr>
            <a:spLocks noGrp="1"/>
          </p:cNvSpPr>
          <p:nvPr>
            <p:ph type="title"/>
          </p:nvPr>
        </p:nvSpPr>
        <p:spPr>
          <a:xfrm>
            <a:off x="975548" y="575135"/>
            <a:ext cx="10240903" cy="507083"/>
          </a:xfrm>
          <a:solidFill>
            <a:schemeClr val="accent5"/>
          </a:solidFill>
        </p:spPr>
        <p:txBody>
          <a:bodyPr>
            <a:normAutofit fontScale="90000"/>
          </a:bodyPr>
          <a:lstStyle/>
          <a:p>
            <a:pPr algn="ctr"/>
            <a:r>
              <a:rPr lang="en-US" dirty="0">
                <a:solidFill>
                  <a:schemeClr val="bg1"/>
                </a:solidFill>
              </a:rPr>
              <a:t>12 CATEGORIES </a:t>
            </a:r>
          </a:p>
        </p:txBody>
      </p:sp>
      <p:sp>
        <p:nvSpPr>
          <p:cNvPr id="4" name="Rectangle 3">
            <a:extLst>
              <a:ext uri="{FF2B5EF4-FFF2-40B4-BE49-F238E27FC236}">
                <a16:creationId xmlns:a16="http://schemas.microsoft.com/office/drawing/2014/main" id="{554AA0F3-247A-5C41-9946-6E69930169BE}"/>
              </a:ext>
            </a:extLst>
          </p:cNvPr>
          <p:cNvSpPr/>
          <p:nvPr/>
        </p:nvSpPr>
        <p:spPr>
          <a:xfrm>
            <a:off x="232658" y="1771650"/>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FUNDING &amp; BUDGET</a:t>
            </a:r>
            <a:endParaRPr lang="en-US" dirty="0"/>
          </a:p>
        </p:txBody>
      </p:sp>
      <p:sp>
        <p:nvSpPr>
          <p:cNvPr id="5" name="Rectangle 4">
            <a:extLst>
              <a:ext uri="{FF2B5EF4-FFF2-40B4-BE49-F238E27FC236}">
                <a16:creationId xmlns:a16="http://schemas.microsoft.com/office/drawing/2014/main" id="{C8F1399E-7FE5-724E-B25E-A6D55AD1FD2A}"/>
              </a:ext>
            </a:extLst>
          </p:cNvPr>
          <p:cNvSpPr/>
          <p:nvPr/>
        </p:nvSpPr>
        <p:spPr>
          <a:xfrm>
            <a:off x="2189795" y="1771650"/>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POLICY</a:t>
            </a:r>
            <a:endParaRPr lang="en-US" dirty="0"/>
          </a:p>
        </p:txBody>
      </p:sp>
      <p:sp>
        <p:nvSpPr>
          <p:cNvPr id="6" name="Rectangle 5">
            <a:extLst>
              <a:ext uri="{FF2B5EF4-FFF2-40B4-BE49-F238E27FC236}">
                <a16:creationId xmlns:a16="http://schemas.microsoft.com/office/drawing/2014/main" id="{9A525965-58E4-E24C-8F87-7809E65083B7}"/>
              </a:ext>
            </a:extLst>
          </p:cNvPr>
          <p:cNvSpPr/>
          <p:nvPr/>
        </p:nvSpPr>
        <p:spPr>
          <a:xfrm>
            <a:off x="4146932" y="1771650"/>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HISTORY</a:t>
            </a:r>
            <a:endParaRPr lang="en-US" dirty="0"/>
          </a:p>
        </p:txBody>
      </p:sp>
      <p:sp>
        <p:nvSpPr>
          <p:cNvPr id="7" name="Rectangle 6">
            <a:extLst>
              <a:ext uri="{FF2B5EF4-FFF2-40B4-BE49-F238E27FC236}">
                <a16:creationId xmlns:a16="http://schemas.microsoft.com/office/drawing/2014/main" id="{2E8A16DF-7005-0144-A04C-4DE458ED3B37}"/>
              </a:ext>
            </a:extLst>
          </p:cNvPr>
          <p:cNvSpPr/>
          <p:nvPr/>
        </p:nvSpPr>
        <p:spPr>
          <a:xfrm>
            <a:off x="6104069" y="1771650"/>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EVENTS</a:t>
            </a:r>
            <a:endParaRPr lang="en-US" dirty="0"/>
          </a:p>
        </p:txBody>
      </p:sp>
      <p:sp>
        <p:nvSpPr>
          <p:cNvPr id="8" name="Rectangle 7">
            <a:extLst>
              <a:ext uri="{FF2B5EF4-FFF2-40B4-BE49-F238E27FC236}">
                <a16:creationId xmlns:a16="http://schemas.microsoft.com/office/drawing/2014/main" id="{59398A4C-EF03-0949-A6AE-1790B5FF6E77}"/>
              </a:ext>
            </a:extLst>
          </p:cNvPr>
          <p:cNvSpPr/>
          <p:nvPr/>
        </p:nvSpPr>
        <p:spPr>
          <a:xfrm>
            <a:off x="8061206" y="1771650"/>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COMMUNITY RELATIONSHIPS</a:t>
            </a:r>
            <a:endParaRPr lang="en-US" dirty="0"/>
          </a:p>
        </p:txBody>
      </p:sp>
      <p:sp>
        <p:nvSpPr>
          <p:cNvPr id="9" name="Rectangle 8">
            <a:extLst>
              <a:ext uri="{FF2B5EF4-FFF2-40B4-BE49-F238E27FC236}">
                <a16:creationId xmlns:a16="http://schemas.microsoft.com/office/drawing/2014/main" id="{44E3D221-654E-1644-8F6F-49D2CEDF97BA}"/>
              </a:ext>
            </a:extLst>
          </p:cNvPr>
          <p:cNvSpPr/>
          <p:nvPr/>
        </p:nvSpPr>
        <p:spPr>
          <a:xfrm>
            <a:off x="10018343" y="1771650"/>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CURRICULUM</a:t>
            </a:r>
            <a:endParaRPr lang="en-US" dirty="0"/>
          </a:p>
        </p:txBody>
      </p:sp>
      <p:sp>
        <p:nvSpPr>
          <p:cNvPr id="10" name="Rectangle 9">
            <a:extLst>
              <a:ext uri="{FF2B5EF4-FFF2-40B4-BE49-F238E27FC236}">
                <a16:creationId xmlns:a16="http://schemas.microsoft.com/office/drawing/2014/main" id="{56C6D820-31FB-CD41-9279-4713BE12DCF0}"/>
              </a:ext>
            </a:extLst>
          </p:cNvPr>
          <p:cNvSpPr/>
          <p:nvPr/>
        </p:nvSpPr>
        <p:spPr>
          <a:xfrm>
            <a:off x="232658" y="3900487"/>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RESPONSE TO STUDENT ACTIVISM</a:t>
            </a:r>
            <a:endParaRPr lang="en-US" dirty="0"/>
          </a:p>
        </p:txBody>
      </p:sp>
      <p:sp>
        <p:nvSpPr>
          <p:cNvPr id="11" name="Rectangle 10">
            <a:extLst>
              <a:ext uri="{FF2B5EF4-FFF2-40B4-BE49-F238E27FC236}">
                <a16:creationId xmlns:a16="http://schemas.microsoft.com/office/drawing/2014/main" id="{2B77DE71-051E-F441-97E2-DEF596AC002B}"/>
              </a:ext>
            </a:extLst>
          </p:cNvPr>
          <p:cNvSpPr/>
          <p:nvPr/>
        </p:nvSpPr>
        <p:spPr>
          <a:xfrm>
            <a:off x="2189795" y="3900487"/>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STUDENTS</a:t>
            </a:r>
            <a:endParaRPr lang="en-US" sz="1600" dirty="0"/>
          </a:p>
        </p:txBody>
      </p:sp>
      <p:sp>
        <p:nvSpPr>
          <p:cNvPr id="12" name="Rectangle 11">
            <a:extLst>
              <a:ext uri="{FF2B5EF4-FFF2-40B4-BE49-F238E27FC236}">
                <a16:creationId xmlns:a16="http://schemas.microsoft.com/office/drawing/2014/main" id="{61112393-F9F1-8849-942A-501872E1C1FE}"/>
              </a:ext>
            </a:extLst>
          </p:cNvPr>
          <p:cNvSpPr/>
          <p:nvPr/>
        </p:nvSpPr>
        <p:spPr>
          <a:xfrm>
            <a:off x="4146932" y="3900487"/>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FACULTY</a:t>
            </a:r>
            <a:endParaRPr lang="en-US" dirty="0"/>
          </a:p>
        </p:txBody>
      </p:sp>
      <p:sp>
        <p:nvSpPr>
          <p:cNvPr id="13" name="Rectangle 12">
            <a:extLst>
              <a:ext uri="{FF2B5EF4-FFF2-40B4-BE49-F238E27FC236}">
                <a16:creationId xmlns:a16="http://schemas.microsoft.com/office/drawing/2014/main" id="{0782CA53-FF1F-0443-9FA5-E08A38746D38}"/>
              </a:ext>
            </a:extLst>
          </p:cNvPr>
          <p:cNvSpPr/>
          <p:nvPr/>
        </p:nvSpPr>
        <p:spPr>
          <a:xfrm>
            <a:off x="6104069" y="3900487"/>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STAFF</a:t>
            </a:r>
            <a:endParaRPr lang="en-US" dirty="0"/>
          </a:p>
        </p:txBody>
      </p:sp>
      <p:sp>
        <p:nvSpPr>
          <p:cNvPr id="14" name="Rectangle 13">
            <a:extLst>
              <a:ext uri="{FF2B5EF4-FFF2-40B4-BE49-F238E27FC236}">
                <a16:creationId xmlns:a16="http://schemas.microsoft.com/office/drawing/2014/main" id="{5D19F4C6-1D2B-C94A-8FC9-9F5CE13CA3D2}"/>
              </a:ext>
            </a:extLst>
          </p:cNvPr>
          <p:cNvSpPr/>
          <p:nvPr/>
        </p:nvSpPr>
        <p:spPr>
          <a:xfrm>
            <a:off x="8061206" y="3900487"/>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PERFORMANCE MANAGEMENT &amp; RETENTION</a:t>
            </a:r>
            <a:endParaRPr lang="en-US" dirty="0"/>
          </a:p>
        </p:txBody>
      </p:sp>
      <p:sp>
        <p:nvSpPr>
          <p:cNvPr id="15" name="Rectangle 14">
            <a:extLst>
              <a:ext uri="{FF2B5EF4-FFF2-40B4-BE49-F238E27FC236}">
                <a16:creationId xmlns:a16="http://schemas.microsoft.com/office/drawing/2014/main" id="{4BDC23EC-8157-F94A-86D4-5362F46DC804}"/>
              </a:ext>
            </a:extLst>
          </p:cNvPr>
          <p:cNvSpPr/>
          <p:nvPr/>
        </p:nvSpPr>
        <p:spPr>
          <a:xfrm>
            <a:off x="10018343" y="3900487"/>
            <a:ext cx="1800225" cy="1657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COMMUNICATION</a:t>
            </a:r>
            <a:r>
              <a:rPr lang="en-US" b="1" dirty="0"/>
              <a:t> &amp; TRANSPARENCY</a:t>
            </a:r>
            <a:endParaRPr lang="en-US" dirty="0"/>
          </a:p>
        </p:txBody>
      </p:sp>
    </p:spTree>
    <p:extLst>
      <p:ext uri="{BB962C8B-B14F-4D97-AF65-F5344CB8AC3E}">
        <p14:creationId xmlns:p14="http://schemas.microsoft.com/office/powerpoint/2010/main" val="332683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0F73-A28A-F446-A556-B145B858AC07}"/>
              </a:ext>
            </a:extLst>
          </p:cNvPr>
          <p:cNvSpPr>
            <a:spLocks noGrp="1"/>
          </p:cNvSpPr>
          <p:nvPr>
            <p:ph type="title"/>
          </p:nvPr>
        </p:nvSpPr>
        <p:spPr>
          <a:xfrm>
            <a:off x="975548" y="575135"/>
            <a:ext cx="10240903" cy="507083"/>
          </a:xfrm>
          <a:solidFill>
            <a:schemeClr val="accent5"/>
          </a:solidFill>
        </p:spPr>
        <p:txBody>
          <a:bodyPr>
            <a:normAutofit fontScale="90000"/>
          </a:bodyPr>
          <a:lstStyle/>
          <a:p>
            <a:pPr algn="ctr"/>
            <a:r>
              <a:rPr lang="en-US" dirty="0">
                <a:solidFill>
                  <a:schemeClr val="bg1"/>
                </a:solidFill>
              </a:rPr>
              <a:t>4 levels for evaluation</a:t>
            </a:r>
          </a:p>
        </p:txBody>
      </p:sp>
      <p:sp>
        <p:nvSpPr>
          <p:cNvPr id="4" name="Rectangle 3">
            <a:extLst>
              <a:ext uri="{FF2B5EF4-FFF2-40B4-BE49-F238E27FC236}">
                <a16:creationId xmlns:a16="http://schemas.microsoft.com/office/drawing/2014/main" id="{554AA0F3-247A-5C41-9946-6E69930169BE}"/>
              </a:ext>
            </a:extLst>
          </p:cNvPr>
          <p:cNvSpPr/>
          <p:nvPr/>
        </p:nvSpPr>
        <p:spPr>
          <a:xfrm>
            <a:off x="882653" y="2598259"/>
            <a:ext cx="1800225" cy="1657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LEVEL 0:</a:t>
            </a:r>
          </a:p>
          <a:p>
            <a:pPr algn="ctr"/>
            <a:r>
              <a:rPr lang="en-US" dirty="0"/>
              <a:t>COLLUSION &amp; OPPRESSION</a:t>
            </a:r>
          </a:p>
        </p:txBody>
      </p:sp>
      <p:sp>
        <p:nvSpPr>
          <p:cNvPr id="5" name="Rectangle 4">
            <a:extLst>
              <a:ext uri="{FF2B5EF4-FFF2-40B4-BE49-F238E27FC236}">
                <a16:creationId xmlns:a16="http://schemas.microsoft.com/office/drawing/2014/main" id="{C8F1399E-7FE5-724E-B25E-A6D55AD1FD2A}"/>
              </a:ext>
            </a:extLst>
          </p:cNvPr>
          <p:cNvSpPr/>
          <p:nvPr/>
        </p:nvSpPr>
        <p:spPr>
          <a:xfrm>
            <a:off x="3798678" y="2598259"/>
            <a:ext cx="1800225" cy="1657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LEVEL 1:</a:t>
            </a:r>
          </a:p>
          <a:p>
            <a:pPr algn="ctr"/>
            <a:r>
              <a:rPr lang="en-US" dirty="0"/>
              <a:t>REPRODUCING NORMS</a:t>
            </a:r>
          </a:p>
        </p:txBody>
      </p:sp>
      <p:sp>
        <p:nvSpPr>
          <p:cNvPr id="10" name="Rectangle 9">
            <a:extLst>
              <a:ext uri="{FF2B5EF4-FFF2-40B4-BE49-F238E27FC236}">
                <a16:creationId xmlns:a16="http://schemas.microsoft.com/office/drawing/2014/main" id="{56C6D820-31FB-CD41-9279-4713BE12DCF0}"/>
              </a:ext>
            </a:extLst>
          </p:cNvPr>
          <p:cNvSpPr/>
          <p:nvPr/>
        </p:nvSpPr>
        <p:spPr>
          <a:xfrm>
            <a:off x="6714703" y="2598259"/>
            <a:ext cx="1800225" cy="1657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LEVEL 2:</a:t>
            </a:r>
          </a:p>
          <a:p>
            <a:pPr algn="ctr"/>
            <a:r>
              <a:rPr lang="en-US" dirty="0"/>
              <a:t>BELONGING</a:t>
            </a:r>
          </a:p>
        </p:txBody>
      </p:sp>
      <p:sp>
        <p:nvSpPr>
          <p:cNvPr id="11" name="Rectangle 10">
            <a:extLst>
              <a:ext uri="{FF2B5EF4-FFF2-40B4-BE49-F238E27FC236}">
                <a16:creationId xmlns:a16="http://schemas.microsoft.com/office/drawing/2014/main" id="{2B77DE71-051E-F441-97E2-DEF596AC002B}"/>
              </a:ext>
            </a:extLst>
          </p:cNvPr>
          <p:cNvSpPr/>
          <p:nvPr/>
        </p:nvSpPr>
        <p:spPr>
          <a:xfrm>
            <a:off x="9509122" y="2598259"/>
            <a:ext cx="1800225" cy="1657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LEVEL 3:</a:t>
            </a:r>
          </a:p>
          <a:p>
            <a:pPr algn="ctr"/>
            <a:r>
              <a:rPr lang="en-US" dirty="0"/>
              <a:t>SHARED POWER &amp; LIBERATION</a:t>
            </a:r>
          </a:p>
        </p:txBody>
      </p:sp>
    </p:spTree>
    <p:extLst>
      <p:ext uri="{BB962C8B-B14F-4D97-AF65-F5344CB8AC3E}">
        <p14:creationId xmlns:p14="http://schemas.microsoft.com/office/powerpoint/2010/main" val="1205020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AB9EBA4-3AC7-D541-8753-88BAD06B5626}"/>
              </a:ext>
            </a:extLst>
          </p:cNvPr>
          <p:cNvSpPr>
            <a:spLocks noGrp="1"/>
          </p:cNvSpPr>
          <p:nvPr>
            <p:ph type="title"/>
          </p:nvPr>
        </p:nvSpPr>
        <p:spPr>
          <a:xfrm>
            <a:off x="1521619" y="161470"/>
            <a:ext cx="9144000" cy="867230"/>
          </a:xfrm>
        </p:spPr>
        <p:txBody>
          <a:bodyPr vert="horz" lIns="0" tIns="0" rIns="0" bIns="0" rtlCol="0" anchor="ctr">
            <a:normAutofit/>
          </a:bodyPr>
          <a:lstStyle/>
          <a:p>
            <a:pPr algn="ctr"/>
            <a:r>
              <a:rPr lang="en-US" sz="4400" spc="750" dirty="0"/>
              <a:t>For example…</a:t>
            </a:r>
          </a:p>
        </p:txBody>
      </p:sp>
      <p:graphicFrame>
        <p:nvGraphicFramePr>
          <p:cNvPr id="2" name="Table 1">
            <a:extLst>
              <a:ext uri="{FF2B5EF4-FFF2-40B4-BE49-F238E27FC236}">
                <a16:creationId xmlns:a16="http://schemas.microsoft.com/office/drawing/2014/main" id="{58B2E7D3-A409-B347-88AC-DD082E22AFCF}"/>
              </a:ext>
            </a:extLst>
          </p:cNvPr>
          <p:cNvGraphicFramePr>
            <a:graphicFrameLocks noGrp="1"/>
          </p:cNvGraphicFramePr>
          <p:nvPr>
            <p:extLst>
              <p:ext uri="{D42A27DB-BD31-4B8C-83A1-F6EECF244321}">
                <p14:modId xmlns:p14="http://schemas.microsoft.com/office/powerpoint/2010/main" val="4277240813"/>
              </p:ext>
            </p:extLst>
          </p:nvPr>
        </p:nvGraphicFramePr>
        <p:xfrm>
          <a:off x="491740" y="1028700"/>
          <a:ext cx="11110452" cy="5667830"/>
        </p:xfrm>
        <a:graphic>
          <a:graphicData uri="http://schemas.openxmlformats.org/drawingml/2006/table">
            <a:tbl>
              <a:tblPr/>
              <a:tblGrid>
                <a:gridCol w="2406944">
                  <a:extLst>
                    <a:ext uri="{9D8B030D-6E8A-4147-A177-3AD203B41FA5}">
                      <a16:colId xmlns:a16="http://schemas.microsoft.com/office/drawing/2014/main" val="3908907971"/>
                    </a:ext>
                  </a:extLst>
                </a:gridCol>
                <a:gridCol w="1790530">
                  <a:extLst>
                    <a:ext uri="{9D8B030D-6E8A-4147-A177-3AD203B41FA5}">
                      <a16:colId xmlns:a16="http://schemas.microsoft.com/office/drawing/2014/main" val="3380627317"/>
                    </a:ext>
                  </a:extLst>
                </a:gridCol>
                <a:gridCol w="1790530">
                  <a:extLst>
                    <a:ext uri="{9D8B030D-6E8A-4147-A177-3AD203B41FA5}">
                      <a16:colId xmlns:a16="http://schemas.microsoft.com/office/drawing/2014/main" val="3782594582"/>
                    </a:ext>
                  </a:extLst>
                </a:gridCol>
                <a:gridCol w="1834560">
                  <a:extLst>
                    <a:ext uri="{9D8B030D-6E8A-4147-A177-3AD203B41FA5}">
                      <a16:colId xmlns:a16="http://schemas.microsoft.com/office/drawing/2014/main" val="1886991997"/>
                    </a:ext>
                  </a:extLst>
                </a:gridCol>
                <a:gridCol w="1907943">
                  <a:extLst>
                    <a:ext uri="{9D8B030D-6E8A-4147-A177-3AD203B41FA5}">
                      <a16:colId xmlns:a16="http://schemas.microsoft.com/office/drawing/2014/main" val="361176611"/>
                    </a:ext>
                  </a:extLst>
                </a:gridCol>
                <a:gridCol w="1379945">
                  <a:extLst>
                    <a:ext uri="{9D8B030D-6E8A-4147-A177-3AD203B41FA5}">
                      <a16:colId xmlns:a16="http://schemas.microsoft.com/office/drawing/2014/main" val="2098227954"/>
                    </a:ext>
                  </a:extLst>
                </a:gridCol>
              </a:tblGrid>
              <a:tr h="1028265">
                <a:tc>
                  <a:txBody>
                    <a:bodyPr/>
                    <a:lstStyle/>
                    <a:p>
                      <a:pPr rtl="0" fontAlgn="t"/>
                      <a:r>
                        <a:rPr lang="en-US" dirty="0"/>
                        <a:t>CATEGORY:        HISTORY</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9EAD3"/>
                    </a:solidFill>
                  </a:tcPr>
                </a:tc>
                <a:tc>
                  <a:txBody>
                    <a:bodyPr/>
                    <a:lstStyle/>
                    <a:p>
                      <a:pPr rtl="0" fontAlgn="t"/>
                      <a:r>
                        <a:rPr lang="en-US" dirty="0"/>
                        <a:t>LEVEL 0: OPPRESSION &amp; COLLUSION</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LEVEL 1: REPRODUCING NORMS</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LEVEL 2: BELONGING</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LEVEL 3: SHARED POWER &amp; LIBERATION</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RESOURCES</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37625566"/>
                  </a:ext>
                </a:extLst>
              </a:tr>
              <a:tr h="4639565">
                <a:tc>
                  <a:txBody>
                    <a:bodyPr/>
                    <a:lstStyle/>
                    <a:p>
                      <a:pPr rtl="0" fontAlgn="t"/>
                      <a:r>
                        <a:rPr lang="en-US" sz="1200" dirty="0">
                          <a:effectLst/>
                        </a:rPr>
                        <a:t>How does your unit acknowledge its own history of racism and oppression?</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9EAD3"/>
                    </a:solidFill>
                  </a:tcPr>
                </a:tc>
                <a:tc>
                  <a:txBody>
                    <a:bodyPr/>
                    <a:lstStyle/>
                    <a:p>
                      <a:pPr rtl="0" fontAlgn="t"/>
                      <a:r>
                        <a:rPr lang="en-US" sz="1200" dirty="0">
                          <a:effectLst/>
                        </a:rPr>
                        <a:t>Our unit does not know its own history of racism and oppression. The unit does not regularly acknowledge this lack to its students, staff, or faculty, nor are there plans for recognition of past bias incidents and policies. The unit actively attempts to deny and/or bury colonial history, and individuals from the unit have no understanding of that history.</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sz="1200" dirty="0">
                          <a:effectLst/>
                        </a:rPr>
                        <a:t>There is a general air of support for efforts made by others on campus to spotlight campus history of racism and oppression. This includes re-sharing research, resources, and news generated by others who uncover past bias incidents and policies. If someone were to ask a randomly selected individual from that unit, they will have little or vague understanding of that history.</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sz="1200" dirty="0">
                          <a:effectLst/>
                        </a:rPr>
                        <a:t>Our unit invests funds into efforts to research and archive its history of racism and oppression, though it is not the central organizing body for that research. There is an annual discussion of past bias incidents and policies with faculty, staff, and students. There is passive public acknowledgement of this history, for example a statement on the web site. If someone were to ask a randomly selected individual from that unit, they will have a general understanding of that history.</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sz="1200" dirty="0">
                          <a:effectLst/>
                        </a:rPr>
                        <a:t>Our unit leads and funds efforts to research and archives its history of racism and oppression, and collaborates with others who are doing this work. Discussion of past bias incidents and policies are regularly acknowledged and discussed with faculty, staff, and students. There is dynamic public engagement regarding history, for example seeking out oral history from alumni and statements during public events, in addition to passive statements. If someone were to ask a randomly selected individual from this unit, they will have a comprehensive understanding of that history and are able to point the asker to resources.</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sz="1200" dirty="0">
                          <a:hlinkClick r:id="rId3"/>
                        </a:rPr>
                        <a:t>UW-Madison Public History Project</a:t>
                      </a:r>
                      <a:r>
                        <a:rPr lang="en-US" sz="1200" dirty="0"/>
                        <a:t> researches and disseminates campus histories related to race and equity. You may request their staff to collaborate on a unit-specific history followed by a facilitated discussion.</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8766573"/>
                  </a:ext>
                </a:extLst>
              </a:tr>
            </a:tbl>
          </a:graphicData>
        </a:graphic>
      </p:graphicFrame>
    </p:spTree>
    <p:extLst>
      <p:ext uri="{BB962C8B-B14F-4D97-AF65-F5344CB8AC3E}">
        <p14:creationId xmlns:p14="http://schemas.microsoft.com/office/powerpoint/2010/main" val="1546105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AB9EBA4-3AC7-D541-8753-88BAD06B5626}"/>
              </a:ext>
            </a:extLst>
          </p:cNvPr>
          <p:cNvSpPr>
            <a:spLocks noGrp="1"/>
          </p:cNvSpPr>
          <p:nvPr>
            <p:ph type="title"/>
          </p:nvPr>
        </p:nvSpPr>
        <p:spPr>
          <a:xfrm>
            <a:off x="1521619" y="161470"/>
            <a:ext cx="9144000" cy="867230"/>
          </a:xfrm>
        </p:spPr>
        <p:txBody>
          <a:bodyPr vert="horz" lIns="0" tIns="0" rIns="0" bIns="0" rtlCol="0" anchor="ctr">
            <a:normAutofit/>
          </a:bodyPr>
          <a:lstStyle/>
          <a:p>
            <a:pPr algn="ctr"/>
            <a:r>
              <a:rPr lang="en-US" sz="4400" spc="750" dirty="0"/>
              <a:t>For example…</a:t>
            </a:r>
          </a:p>
        </p:txBody>
      </p:sp>
      <p:graphicFrame>
        <p:nvGraphicFramePr>
          <p:cNvPr id="2" name="Table 1">
            <a:extLst>
              <a:ext uri="{FF2B5EF4-FFF2-40B4-BE49-F238E27FC236}">
                <a16:creationId xmlns:a16="http://schemas.microsoft.com/office/drawing/2014/main" id="{58B2E7D3-A409-B347-88AC-DD082E22AFCF}"/>
              </a:ext>
            </a:extLst>
          </p:cNvPr>
          <p:cNvGraphicFramePr>
            <a:graphicFrameLocks noGrp="1"/>
          </p:cNvGraphicFramePr>
          <p:nvPr>
            <p:extLst>
              <p:ext uri="{D42A27DB-BD31-4B8C-83A1-F6EECF244321}">
                <p14:modId xmlns:p14="http://schemas.microsoft.com/office/powerpoint/2010/main" val="224912044"/>
              </p:ext>
            </p:extLst>
          </p:nvPr>
        </p:nvGraphicFramePr>
        <p:xfrm>
          <a:off x="491740" y="1028700"/>
          <a:ext cx="11110452" cy="5667830"/>
        </p:xfrm>
        <a:graphic>
          <a:graphicData uri="http://schemas.openxmlformats.org/drawingml/2006/table">
            <a:tbl>
              <a:tblPr/>
              <a:tblGrid>
                <a:gridCol w="2406944">
                  <a:extLst>
                    <a:ext uri="{9D8B030D-6E8A-4147-A177-3AD203B41FA5}">
                      <a16:colId xmlns:a16="http://schemas.microsoft.com/office/drawing/2014/main" val="3908907971"/>
                    </a:ext>
                  </a:extLst>
                </a:gridCol>
                <a:gridCol w="1790530">
                  <a:extLst>
                    <a:ext uri="{9D8B030D-6E8A-4147-A177-3AD203B41FA5}">
                      <a16:colId xmlns:a16="http://schemas.microsoft.com/office/drawing/2014/main" val="3380627317"/>
                    </a:ext>
                  </a:extLst>
                </a:gridCol>
                <a:gridCol w="1790530">
                  <a:extLst>
                    <a:ext uri="{9D8B030D-6E8A-4147-A177-3AD203B41FA5}">
                      <a16:colId xmlns:a16="http://schemas.microsoft.com/office/drawing/2014/main" val="3782594582"/>
                    </a:ext>
                  </a:extLst>
                </a:gridCol>
                <a:gridCol w="1834560">
                  <a:extLst>
                    <a:ext uri="{9D8B030D-6E8A-4147-A177-3AD203B41FA5}">
                      <a16:colId xmlns:a16="http://schemas.microsoft.com/office/drawing/2014/main" val="1886991997"/>
                    </a:ext>
                  </a:extLst>
                </a:gridCol>
                <a:gridCol w="1907943">
                  <a:extLst>
                    <a:ext uri="{9D8B030D-6E8A-4147-A177-3AD203B41FA5}">
                      <a16:colId xmlns:a16="http://schemas.microsoft.com/office/drawing/2014/main" val="361176611"/>
                    </a:ext>
                  </a:extLst>
                </a:gridCol>
                <a:gridCol w="1379945">
                  <a:extLst>
                    <a:ext uri="{9D8B030D-6E8A-4147-A177-3AD203B41FA5}">
                      <a16:colId xmlns:a16="http://schemas.microsoft.com/office/drawing/2014/main" val="2098227954"/>
                    </a:ext>
                  </a:extLst>
                </a:gridCol>
              </a:tblGrid>
              <a:tr h="1028265">
                <a:tc>
                  <a:txBody>
                    <a:bodyPr/>
                    <a:lstStyle/>
                    <a:p>
                      <a:pPr rtl="0" fontAlgn="t"/>
                      <a:r>
                        <a:rPr lang="en-US" dirty="0"/>
                        <a:t>CATEGORY: PURCHASING</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9EAD3"/>
                    </a:solidFill>
                  </a:tcPr>
                </a:tc>
                <a:tc>
                  <a:txBody>
                    <a:bodyPr/>
                    <a:lstStyle/>
                    <a:p>
                      <a:pPr rtl="0" fontAlgn="t"/>
                      <a:r>
                        <a:rPr lang="en-US" dirty="0"/>
                        <a:t>LEVEL 0: OPPRESSION &amp; COLLUSION</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LEVEL 1: REPRODUCING NORMS</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LEVEL 2: BELONGING</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LEVEL 3: SHARED POWER &amp; LIBERATION</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en-US" dirty="0"/>
                        <a:t>RESOURCES</a:t>
                      </a:r>
                    </a:p>
                  </a:txBody>
                  <a:tcPr marL="13790" marR="13790" marT="9194" marB="9194">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637625566"/>
                  </a:ext>
                </a:extLst>
              </a:tr>
              <a:tr h="4639565">
                <a:tc>
                  <a:txBody>
                    <a:bodyPr/>
                    <a:lstStyle/>
                    <a:p>
                      <a:pPr algn="l" rtl="0" fontAlgn="b"/>
                      <a:r>
                        <a:rPr lang="en-US" sz="1200" dirty="0">
                          <a:effectLst/>
                        </a:rPr>
                        <a:t>What businesses are we purchasing from to provide services we need (e.g. catering, printing, computer systems, management services, pest control, cleaning, office supplies etc.)? </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9EAD3"/>
                    </a:solidFill>
                  </a:tcPr>
                </a:tc>
                <a:tc>
                  <a:txBody>
                    <a:bodyPr/>
                    <a:lstStyle/>
                    <a:p>
                      <a:pPr algn="l" rtl="0" fontAlgn="b"/>
                      <a:r>
                        <a:rPr lang="en-US" sz="1200" dirty="0">
                          <a:effectLst/>
                        </a:rPr>
                        <a:t>It is not clear (not discussed, not made public)</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rtl="0" fontAlgn="b"/>
                      <a:r>
                        <a:rPr lang="en-US" sz="1200" dirty="0">
                          <a:effectLst/>
                        </a:rPr>
                        <a:t>There is an investigation to inventory all UW-Madison vendors and purchasing, but it is not mentioned regularly in staff meetings.</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rtl="0" fontAlgn="b"/>
                      <a:r>
                        <a:rPr lang="en-US" sz="1200" dirty="0">
                          <a:effectLst/>
                        </a:rPr>
                        <a:t>Local businesses are used to find vendors and purchasing. There is some discussion about purchasing from BIPOC-led organizations and, sometimes decisions result in purchasing from these organizations. Internal measures are taken to assess the suppliers when making decisions about making purchases. There is a concrete plan to at least purchase 5% of supplies/services/materials from so-called "Minority-Owned Businesses", as categorized by the state of Wisconsin. This goal was set by state statute in 1983 (Act 390).</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rtl="0" fontAlgn="b"/>
                      <a:r>
                        <a:rPr lang="en-US" sz="1200" dirty="0">
                          <a:effectLst/>
                        </a:rPr>
                        <a:t>Purchasing is done through local businesses, with preferences to BIPOC businesses whenever possible. There are active discussions with administrative staff about where supplies come from and how to continue to diversify suppliers. There is a concrete, documented, and publicly-available plan to EXCEED the 5% state minimum goal to purchase supplies/services/materials from so-called "Minority-Owned Businesses", as categorized by the state of Wisconsin. It is someone's job to report to the staff and on the entity's website on the progress toward that goal.</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algn="l" rtl="0" fontAlgn="b"/>
                      <a:r>
                        <a:rPr lang="en-US" sz="1200" dirty="0">
                          <a:hlinkClick r:id="rId3"/>
                        </a:rPr>
                        <a:t>https://supplierdiversity.wi.gov/Pages/Home.aspx</a:t>
                      </a:r>
                      <a:endParaRPr lang="en-US" sz="1200" dirty="0"/>
                    </a:p>
                  </a:txBody>
                  <a:tcPr marL="0" marR="0"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8766573"/>
                  </a:ext>
                </a:extLst>
              </a:tr>
            </a:tbl>
          </a:graphicData>
        </a:graphic>
      </p:graphicFrame>
    </p:spTree>
    <p:extLst>
      <p:ext uri="{BB962C8B-B14F-4D97-AF65-F5344CB8AC3E}">
        <p14:creationId xmlns:p14="http://schemas.microsoft.com/office/powerpoint/2010/main" val="2494355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6E711C9-CC2F-1E4F-AFE1-6EA4FA40252A}"/>
              </a:ext>
            </a:extLst>
          </p:cNvPr>
          <p:cNvSpPr>
            <a:spLocks noGrp="1"/>
          </p:cNvSpPr>
          <p:nvPr>
            <p:ph type="title"/>
          </p:nvPr>
        </p:nvSpPr>
        <p:spPr>
          <a:xfrm>
            <a:off x="207211" y="0"/>
            <a:ext cx="3636692" cy="2801793"/>
          </a:xfrm>
        </p:spPr>
        <p:txBody>
          <a:bodyPr>
            <a:normAutofit/>
          </a:bodyPr>
          <a:lstStyle/>
          <a:p>
            <a:pPr algn="r"/>
            <a:r>
              <a:rPr lang="en-US" sz="3200" dirty="0">
                <a:solidFill>
                  <a:schemeClr val="bg1"/>
                </a:solidFill>
              </a:rPr>
              <a:t>PADLET BRAINSTORM</a:t>
            </a:r>
            <a:br>
              <a:rPr lang="en-US" sz="3200" dirty="0">
                <a:solidFill>
                  <a:schemeClr val="bg1"/>
                </a:solidFill>
              </a:rPr>
            </a:br>
            <a:r>
              <a:rPr lang="en-US" sz="3200" dirty="0">
                <a:solidFill>
                  <a:schemeClr val="bg1"/>
                </a:solidFill>
              </a:rPr>
              <a:t>using our 12 categories</a:t>
            </a:r>
          </a:p>
        </p:txBody>
      </p:sp>
      <p:sp>
        <p:nvSpPr>
          <p:cNvPr id="3" name="Content Placeholder 2">
            <a:extLst>
              <a:ext uri="{FF2B5EF4-FFF2-40B4-BE49-F238E27FC236}">
                <a16:creationId xmlns:a16="http://schemas.microsoft.com/office/drawing/2014/main" id="{3AB7C512-C27C-1341-8E47-252854C37C8C}"/>
              </a:ext>
            </a:extLst>
          </p:cNvPr>
          <p:cNvSpPr>
            <a:spLocks noGrp="1"/>
          </p:cNvSpPr>
          <p:nvPr>
            <p:ph idx="1"/>
          </p:nvPr>
        </p:nvSpPr>
        <p:spPr>
          <a:xfrm>
            <a:off x="4923950" y="467850"/>
            <a:ext cx="6273972" cy="6437845"/>
          </a:xfrm>
        </p:spPr>
        <p:txBody>
          <a:bodyPr>
            <a:noAutofit/>
          </a:bodyPr>
          <a:lstStyle/>
          <a:p>
            <a:pPr marL="0" indent="0" algn="ctr">
              <a:buNone/>
            </a:pPr>
            <a:endParaRPr lang="en-US" b="1" dirty="0"/>
          </a:p>
          <a:p>
            <a:pPr marL="0" indent="0" algn="ctr">
              <a:buNone/>
            </a:pPr>
            <a:r>
              <a:rPr lang="en-US" sz="3600" b="1" dirty="0" err="1">
                <a:solidFill>
                  <a:schemeClr val="accent4"/>
                </a:solidFill>
                <a:highlight>
                  <a:srgbClr val="FFFF00"/>
                </a:highlight>
              </a:rPr>
              <a:t>tinyurl.com</a:t>
            </a:r>
            <a:r>
              <a:rPr lang="en-US" sz="3600" b="1" dirty="0">
                <a:solidFill>
                  <a:schemeClr val="accent4"/>
                </a:solidFill>
                <a:highlight>
                  <a:srgbClr val="FFFF00"/>
                </a:highlight>
              </a:rPr>
              <a:t>/</a:t>
            </a:r>
            <a:r>
              <a:rPr lang="en-US" sz="3600" b="1" dirty="0" err="1">
                <a:solidFill>
                  <a:schemeClr val="accent4"/>
                </a:solidFill>
                <a:highlight>
                  <a:srgbClr val="FFFF00"/>
                </a:highlight>
              </a:rPr>
              <a:t>antiracistrubric</a:t>
            </a:r>
            <a:endParaRPr lang="en-US" sz="3600" b="1" dirty="0">
              <a:solidFill>
                <a:schemeClr val="accent4"/>
              </a:solidFill>
              <a:highlight>
                <a:srgbClr val="FFFF00"/>
              </a:highlight>
            </a:endParaRPr>
          </a:p>
          <a:p>
            <a:pPr marL="0" indent="0" algn="ctr">
              <a:buNone/>
            </a:pPr>
            <a:endParaRPr lang="en-US" sz="2500" dirty="0"/>
          </a:p>
          <a:p>
            <a:pPr lvl="1"/>
            <a:r>
              <a:rPr lang="en-US" sz="2500" dirty="0"/>
              <a:t>What should be your unit’s anti-racist goals?</a:t>
            </a:r>
          </a:p>
          <a:p>
            <a:pPr marL="457200" lvl="1" indent="0">
              <a:buNone/>
            </a:pPr>
            <a:endParaRPr lang="en-US" sz="2500" dirty="0"/>
          </a:p>
          <a:p>
            <a:pPr lvl="1"/>
            <a:r>
              <a:rPr lang="en-US" sz="2500" dirty="0"/>
              <a:t>What aspects of these categories do you think are within your unit’s control?</a:t>
            </a:r>
          </a:p>
          <a:p>
            <a:pPr lvl="1"/>
            <a:endParaRPr lang="en-US" sz="2500" dirty="0"/>
          </a:p>
          <a:p>
            <a:pPr lvl="1"/>
            <a:r>
              <a:rPr lang="en-US" sz="2500" dirty="0"/>
              <a:t>What changes do you think are actionable within one year? Five years?</a:t>
            </a:r>
          </a:p>
        </p:txBody>
      </p:sp>
    </p:spTree>
    <p:extLst>
      <p:ext uri="{BB962C8B-B14F-4D97-AF65-F5344CB8AC3E}">
        <p14:creationId xmlns:p14="http://schemas.microsoft.com/office/powerpoint/2010/main" val="3445011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E34ED1-BF6F-A142-94BA-2624C4974A9B}"/>
              </a:ext>
            </a:extLst>
          </p:cNvPr>
          <p:cNvSpPr>
            <a:spLocks noGrp="1"/>
          </p:cNvSpPr>
          <p:nvPr>
            <p:ph type="title"/>
          </p:nvPr>
        </p:nvSpPr>
        <p:spPr>
          <a:xfrm>
            <a:off x="1371600" y="457200"/>
            <a:ext cx="5268036" cy="2140145"/>
          </a:xfrm>
        </p:spPr>
        <p:txBody>
          <a:bodyPr vert="horz" lIns="0" tIns="0" rIns="0" bIns="0" rtlCol="0" anchor="b">
            <a:normAutofit/>
          </a:bodyPr>
          <a:lstStyle/>
          <a:p>
            <a:br>
              <a:rPr lang="en-US" dirty="0"/>
            </a:br>
            <a:endParaRPr lang="en-US" dirty="0"/>
          </a:p>
        </p:txBody>
      </p:sp>
      <p:pic>
        <p:nvPicPr>
          <p:cNvPr id="5" name="Picture 4">
            <a:extLst>
              <a:ext uri="{FF2B5EF4-FFF2-40B4-BE49-F238E27FC236}">
                <a16:creationId xmlns:a16="http://schemas.microsoft.com/office/drawing/2014/main" id="{A799BC55-0F32-48A5-8D51-984221A3E144}"/>
              </a:ext>
            </a:extLst>
          </p:cNvPr>
          <p:cNvPicPr>
            <a:picLocks noChangeAspect="1"/>
          </p:cNvPicPr>
          <p:nvPr/>
        </p:nvPicPr>
        <p:blipFill rotWithShape="1">
          <a:blip r:embed="rId3"/>
          <a:srcRect l="18579" r="6419" b="-3"/>
          <a:stretch/>
        </p:blipFill>
        <p:spPr>
          <a:xfrm>
            <a:off x="8011236" y="1227647"/>
            <a:ext cx="3515735" cy="3515735"/>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51" name="Rectangle 4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70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ontent Placeholder 2">
            <a:extLst>
              <a:ext uri="{FF2B5EF4-FFF2-40B4-BE49-F238E27FC236}">
                <a16:creationId xmlns:a16="http://schemas.microsoft.com/office/drawing/2014/main" id="{F9A90A64-2F59-9546-8F00-B73D336FDD6B}"/>
              </a:ext>
            </a:extLst>
          </p:cNvPr>
          <p:cNvSpPr>
            <a:spLocks noGrp="1"/>
          </p:cNvSpPr>
          <p:nvPr>
            <p:ph idx="1"/>
          </p:nvPr>
        </p:nvSpPr>
        <p:spPr>
          <a:xfrm>
            <a:off x="348197" y="998743"/>
            <a:ext cx="6977239" cy="5284120"/>
          </a:xfrm>
        </p:spPr>
        <p:txBody>
          <a:bodyPr>
            <a:normAutofit/>
          </a:bodyPr>
          <a:lstStyle/>
          <a:p>
            <a:pPr lvl="1"/>
            <a:r>
              <a:rPr lang="en-US" dirty="0"/>
              <a:t>Help by providing feedback on individual metrics by viewing the rubric and using the feedback form on our website.</a:t>
            </a:r>
          </a:p>
          <a:p>
            <a:pPr lvl="1"/>
            <a:r>
              <a:rPr lang="en-US" dirty="0"/>
              <a:t>Have more time? Become a member of BARC and help transform this document into a toolkit.</a:t>
            </a:r>
          </a:p>
          <a:p>
            <a:pPr lvl="1"/>
            <a:r>
              <a:rPr lang="en-US" dirty="0"/>
              <a:t>Have less time but are in a position of power? Become an advisory member of BARC and help us make strategic decisions.</a:t>
            </a:r>
          </a:p>
          <a:p>
            <a:pPr lvl="1"/>
            <a:endParaRPr lang="en-US" sz="500" dirty="0"/>
          </a:p>
          <a:p>
            <a:pPr marL="457200" lvl="1" indent="0" algn="ctr">
              <a:buNone/>
            </a:pPr>
            <a:r>
              <a:rPr lang="en-US" sz="3600" dirty="0">
                <a:highlight>
                  <a:srgbClr val="FFFF00"/>
                </a:highlight>
              </a:rPr>
              <a:t>Aaron Fai, </a:t>
            </a:r>
            <a:r>
              <a:rPr lang="en-US" sz="3600" dirty="0" err="1">
                <a:highlight>
                  <a:srgbClr val="FFFF00"/>
                </a:highlight>
              </a:rPr>
              <a:t>fai@wisc.edu</a:t>
            </a:r>
            <a:endParaRPr lang="en-US" sz="3600" dirty="0">
              <a:highlight>
                <a:srgbClr val="FFFF00"/>
              </a:highlight>
            </a:endParaRPr>
          </a:p>
          <a:p>
            <a:pPr marL="457200" lvl="1" indent="0" algn="ctr">
              <a:buNone/>
            </a:pPr>
            <a:r>
              <a:rPr lang="en-US" sz="3600" b="1" dirty="0" err="1">
                <a:solidFill>
                  <a:schemeClr val="accent4"/>
                </a:solidFill>
                <a:highlight>
                  <a:srgbClr val="FFFF00"/>
                </a:highlight>
              </a:rPr>
              <a:t>barcuw.wordpress.com</a:t>
            </a:r>
            <a:endParaRPr lang="en-US" sz="3600" b="1" dirty="0">
              <a:solidFill>
                <a:schemeClr val="accent4"/>
              </a:solidFill>
              <a:highlight>
                <a:srgbClr val="FFFF00"/>
              </a:highlight>
            </a:endParaRPr>
          </a:p>
          <a:p>
            <a:pPr lvl="1"/>
            <a:endParaRPr lang="en-US" dirty="0"/>
          </a:p>
        </p:txBody>
      </p:sp>
      <p:sp>
        <p:nvSpPr>
          <p:cNvPr id="38" name="Title 1">
            <a:extLst>
              <a:ext uri="{FF2B5EF4-FFF2-40B4-BE49-F238E27FC236}">
                <a16:creationId xmlns:a16="http://schemas.microsoft.com/office/drawing/2014/main" id="{35520402-F129-DC45-AE29-6FC2F636E819}"/>
              </a:ext>
            </a:extLst>
          </p:cNvPr>
          <p:cNvSpPr txBox="1">
            <a:spLocks/>
          </p:cNvSpPr>
          <p:nvPr/>
        </p:nvSpPr>
        <p:spPr>
          <a:xfrm>
            <a:off x="2513723" y="264809"/>
            <a:ext cx="7164554" cy="505520"/>
          </a:xfrm>
          <a:prstGeom prst="rect">
            <a:avLst/>
          </a:prstGeom>
          <a:solidFill>
            <a:schemeClr val="accent5"/>
          </a:solidFill>
        </p:spPr>
        <p:txBody>
          <a:bodyPr vert="horz" lIns="0" tIns="0" rIns="0" bIns="0" rtlCol="0" anchor="b">
            <a:normAutofit fontScale="97500" lnSpcReduction="10000"/>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gn="ctr"/>
            <a:r>
              <a:rPr lang="en-US" dirty="0">
                <a:solidFill>
                  <a:schemeClr val="bg1"/>
                </a:solidFill>
              </a:rPr>
              <a:t>Your Next steps</a:t>
            </a:r>
          </a:p>
        </p:txBody>
      </p:sp>
    </p:spTree>
    <p:extLst>
      <p:ext uri="{BB962C8B-B14F-4D97-AF65-F5344CB8AC3E}">
        <p14:creationId xmlns:p14="http://schemas.microsoft.com/office/powerpoint/2010/main" val="984691089"/>
      </p:ext>
    </p:extLst>
  </p:cSld>
  <p:clrMapOvr>
    <a:masterClrMapping/>
  </p:clrMapOvr>
</p:sld>
</file>

<file path=ppt/theme/theme1.xml><?xml version="1.0" encoding="utf-8"?>
<a:theme xmlns:a="http://schemas.openxmlformats.org/drawingml/2006/main" name="GradientRise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Avenir">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TotalTime>
  <Words>1442</Words>
  <Application>Microsoft Office PowerPoint</Application>
  <PresentationFormat>Widescreen</PresentationFormat>
  <Paragraphs>135</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Tw Cen MT</vt:lpstr>
      <vt:lpstr>GradientRiseVTI</vt:lpstr>
      <vt:lpstr>An Anti-Racist rubric for our campus units</vt:lpstr>
      <vt:lpstr>Positionality</vt:lpstr>
      <vt:lpstr>Context</vt:lpstr>
      <vt:lpstr>Badger Anti-Racist Coalition (BARC)</vt:lpstr>
      <vt:lpstr>How can we tell if our units are Working toward anti-racism?</vt:lpstr>
      <vt:lpstr>Guiding beliefs</vt:lpstr>
      <vt:lpstr>Timeline, implementation, sustainability</vt:lpstr>
      <vt:lpstr>12 CATEGORIES </vt:lpstr>
      <vt:lpstr>4 levels for evaluation</vt:lpstr>
      <vt:lpstr>For example…</vt:lpstr>
      <vt:lpstr>For example…</vt:lpstr>
      <vt:lpstr>PADLET BRAINSTORM using our 12 categories</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anti-racism in higher education</dc:title>
  <dc:creator>Gavin Luter</dc:creator>
  <cp:lastModifiedBy>Kat Phelps</cp:lastModifiedBy>
  <cp:revision>12</cp:revision>
  <dcterms:created xsi:type="dcterms:W3CDTF">2020-11-13T04:59:35Z</dcterms:created>
  <dcterms:modified xsi:type="dcterms:W3CDTF">2021-11-03T14:43:30Z</dcterms:modified>
</cp:coreProperties>
</file>